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20040" autoAdjust="0"/>
    <p:restoredTop sz="94660"/>
  </p:normalViewPr>
  <p:slideViewPr>
    <p:cSldViewPr>
      <p:cViewPr varScale="1">
        <p:scale>
          <a:sx n="76" d="100"/>
          <a:sy n="76" d="100"/>
        </p:scale>
        <p:origin x="12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21184-85F5-4A3B-B7AC-1E0DB76D31B3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F600-B50D-410C-B725-B6E798BB5D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Select English year round organogram 2019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2051720" y="1196752"/>
            <a:ext cx="4752528" cy="64807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Board of Directors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Mervyn Martin (Chairman)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David Martin, Robert </a:t>
            </a:r>
            <a:r>
              <a:rPr lang="en-GB" dirty="0" err="1">
                <a:solidFill>
                  <a:schemeClr val="tx2"/>
                </a:solidFill>
              </a:rPr>
              <a:t>Hesketh</a:t>
            </a:r>
            <a:r>
              <a:rPr lang="en-GB" dirty="0">
                <a:solidFill>
                  <a:schemeClr val="tx2"/>
                </a:solidFill>
              </a:rPr>
              <a:t>, David McEwan-Cox, Sam Gross, Wayne Marshall</a:t>
            </a:r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4427984" y="184482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436096" y="2132856"/>
            <a:ext cx="129614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Deputy Director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Hanna </a:t>
            </a:r>
            <a:r>
              <a:rPr lang="en-GB" sz="1400" dirty="0" err="1">
                <a:solidFill>
                  <a:srgbClr val="002060"/>
                </a:solidFill>
              </a:rPr>
              <a:t>Claydon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27" name="Straight Connector 26"/>
          <p:cNvCxnSpPr>
            <a:stCxn id="41" idx="1"/>
            <a:endCxn id="78" idx="0"/>
          </p:cNvCxnSpPr>
          <p:nvPr/>
        </p:nvCxnSpPr>
        <p:spPr>
          <a:xfrm flipH="1">
            <a:off x="1655676" y="2240868"/>
            <a:ext cx="1980220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67544" y="2636912"/>
            <a:ext cx="13681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Sam Gross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Executive Manager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39552" y="3140968"/>
            <a:ext cx="3057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0" y="3645024"/>
            <a:ext cx="89959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Director of Studies 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Kate O’Toole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Nadine Kaminska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0" y="4797152"/>
            <a:ext cx="1440160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79512" y="41490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7020272" y="3645024"/>
            <a:ext cx="86409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Accommodation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Officer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Sarah </a:t>
            </a:r>
            <a:r>
              <a:rPr lang="en-GB" sz="1400" dirty="0" err="1">
                <a:solidFill>
                  <a:srgbClr val="002060"/>
                </a:solidFill>
              </a:rPr>
              <a:t>Pamby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508176" y="3645024"/>
            <a:ext cx="93610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Estates manager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David </a:t>
            </a:r>
            <a:r>
              <a:rPr lang="en-GB" sz="1400" dirty="0" err="1">
                <a:solidFill>
                  <a:srgbClr val="002060"/>
                </a:solidFill>
              </a:rPr>
              <a:t>McEwan</a:t>
            </a:r>
            <a:r>
              <a:rPr lang="en-GB" sz="1400" dirty="0">
                <a:solidFill>
                  <a:srgbClr val="002060"/>
                </a:solidFill>
              </a:rPr>
              <a:t>-Cox</a:t>
            </a:r>
          </a:p>
        </p:txBody>
      </p:sp>
      <p:cxnSp>
        <p:nvCxnSpPr>
          <p:cNvPr id="57" name="Straight Connector 56"/>
          <p:cNvCxnSpPr>
            <a:endCxn id="68" idx="0"/>
          </p:cNvCxnSpPr>
          <p:nvPr/>
        </p:nvCxnSpPr>
        <p:spPr>
          <a:xfrm>
            <a:off x="4499992" y="2492896"/>
            <a:ext cx="115212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7956376" y="3645024"/>
            <a:ext cx="1080120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House Managers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Marius and Lidia </a:t>
            </a:r>
            <a:r>
              <a:rPr lang="en-GB" sz="1400" dirty="0" err="1">
                <a:solidFill>
                  <a:srgbClr val="002060"/>
                </a:solidFill>
              </a:rPr>
              <a:t>Pintea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Alex and Paul </a:t>
            </a:r>
            <a:r>
              <a:rPr lang="en-GB" sz="1400" dirty="0" err="1">
                <a:solidFill>
                  <a:srgbClr val="002060"/>
                </a:solidFill>
              </a:rPr>
              <a:t>Towey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Larraine O’Brien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Gill Robinson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Adriana </a:t>
            </a:r>
            <a:r>
              <a:rPr lang="en-GB" sz="1400" dirty="0" err="1">
                <a:solidFill>
                  <a:srgbClr val="002060"/>
                </a:solidFill>
              </a:rPr>
              <a:t>Dandu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 err="1">
                <a:solidFill>
                  <a:srgbClr val="002060"/>
                </a:solidFill>
              </a:rPr>
              <a:t>Ilenuta</a:t>
            </a:r>
            <a:r>
              <a:rPr lang="en-GB" sz="1400" dirty="0">
                <a:solidFill>
                  <a:srgbClr val="002060"/>
                </a:solidFill>
              </a:rPr>
              <a:t> </a:t>
            </a:r>
            <a:r>
              <a:rPr lang="en-GB" sz="1400" dirty="0" err="1">
                <a:solidFill>
                  <a:srgbClr val="002060"/>
                </a:solidFill>
              </a:rPr>
              <a:t>Dandu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4932040" y="2492896"/>
            <a:ext cx="216024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6" idx="0"/>
          </p:cNvCxnSpPr>
          <p:nvPr/>
        </p:nvCxnSpPr>
        <p:spPr>
          <a:xfrm flipH="1">
            <a:off x="2976228" y="2492896"/>
            <a:ext cx="111612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4067944" y="3645024"/>
            <a:ext cx="1080120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Accounts Manager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Sue </a:t>
            </a:r>
            <a:r>
              <a:rPr lang="en-GB" sz="1400" dirty="0" err="1">
                <a:solidFill>
                  <a:srgbClr val="002060"/>
                </a:solidFill>
              </a:rPr>
              <a:t>Stearn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64" name="Straight Connector 63"/>
          <p:cNvCxnSpPr>
            <a:cxnSpLocks/>
            <a:stCxn id="63" idx="2"/>
            <a:endCxn id="65" idx="0"/>
          </p:cNvCxnSpPr>
          <p:nvPr/>
        </p:nvCxnSpPr>
        <p:spPr>
          <a:xfrm flipH="1">
            <a:off x="4551740" y="4149080"/>
            <a:ext cx="56264" cy="439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4083688" y="4588879"/>
            <a:ext cx="93610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Accounts Assistant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Sally Dennis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Lidia Martinez</a:t>
            </a:r>
          </a:p>
        </p:txBody>
      </p:sp>
      <p:cxnSp>
        <p:nvCxnSpPr>
          <p:cNvPr id="75" name="Straight Connector 74"/>
          <p:cNvCxnSpPr>
            <a:stCxn id="41" idx="2"/>
            <a:endCxn id="63" idx="0"/>
          </p:cNvCxnSpPr>
          <p:nvPr/>
        </p:nvCxnSpPr>
        <p:spPr>
          <a:xfrm>
            <a:off x="4283968" y="2492896"/>
            <a:ext cx="32403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1115616" y="3645024"/>
            <a:ext cx="1080120" cy="612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Marketing and Operations Managers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Robert </a:t>
            </a:r>
            <a:r>
              <a:rPr lang="en-GB" sz="1400" dirty="0" err="1">
                <a:solidFill>
                  <a:srgbClr val="002060"/>
                </a:solidFill>
              </a:rPr>
              <a:t>Hesketh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Sam Gross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Alex </a:t>
            </a:r>
            <a:r>
              <a:rPr lang="en-GB" sz="1400" dirty="0" err="1">
                <a:solidFill>
                  <a:srgbClr val="002060"/>
                </a:solidFill>
              </a:rPr>
              <a:t>Howlett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Rebecca </a:t>
            </a:r>
            <a:r>
              <a:rPr lang="en-GB" sz="1400" dirty="0" err="1">
                <a:solidFill>
                  <a:srgbClr val="002060"/>
                </a:solidFill>
              </a:rPr>
              <a:t>Schoeman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Tom Maxwell</a:t>
            </a:r>
          </a:p>
          <a:p>
            <a:pPr algn="ctr"/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79" name="Straight Connector 78"/>
          <p:cNvCxnSpPr>
            <a:endCxn id="58" idx="0"/>
          </p:cNvCxnSpPr>
          <p:nvPr/>
        </p:nvCxnSpPr>
        <p:spPr>
          <a:xfrm>
            <a:off x="6732240" y="2564904"/>
            <a:ext cx="176419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83568" y="41490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251520" y="4294026"/>
            <a:ext cx="864096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IELTS Coordinator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Andy French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382162" y="4898293"/>
            <a:ext cx="1152128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Maintenance staff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Dariusz Witala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Dylan </a:t>
            </a:r>
            <a:r>
              <a:rPr lang="en-GB" sz="1400" dirty="0" err="1">
                <a:solidFill>
                  <a:srgbClr val="002060"/>
                </a:solidFill>
              </a:rPr>
              <a:t>Schoeman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976228" y="4178213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7020272" y="4653136"/>
            <a:ext cx="864096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Accommodation 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Assistant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Eileen Mortimer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5148064" y="3645024"/>
            <a:ext cx="100811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Admissions Coordinator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Helen </a:t>
            </a:r>
            <a:r>
              <a:rPr lang="en-GB" sz="1400" dirty="0" err="1">
                <a:solidFill>
                  <a:srgbClr val="002060"/>
                </a:solidFill>
              </a:rPr>
              <a:t>Widdall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94" name="Straight Connector 93"/>
          <p:cNvCxnSpPr>
            <a:stCxn id="55" idx="2"/>
            <a:endCxn id="61" idx="0"/>
          </p:cNvCxnSpPr>
          <p:nvPr/>
        </p:nvCxnSpPr>
        <p:spPr>
          <a:xfrm>
            <a:off x="7452320" y="414908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635896" y="1988840"/>
            <a:ext cx="129614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Managing Director</a:t>
            </a:r>
          </a:p>
          <a:p>
            <a:pPr algn="ctr"/>
            <a:r>
              <a:rPr lang="en-GB" sz="1400" dirty="0" err="1">
                <a:solidFill>
                  <a:srgbClr val="002060"/>
                </a:solidFill>
              </a:rPr>
              <a:t>Mervyn</a:t>
            </a:r>
            <a:r>
              <a:rPr lang="en-GB" sz="1400" dirty="0">
                <a:solidFill>
                  <a:srgbClr val="002060"/>
                </a:solidFill>
              </a:rPr>
              <a:t> Martin</a:t>
            </a:r>
          </a:p>
        </p:txBody>
      </p:sp>
      <p:cxnSp>
        <p:nvCxnSpPr>
          <p:cNvPr id="44" name="Straight Connector 43"/>
          <p:cNvCxnSpPr>
            <a:stCxn id="41" idx="3"/>
            <a:endCxn id="8" idx="1"/>
          </p:cNvCxnSpPr>
          <p:nvPr/>
        </p:nvCxnSpPr>
        <p:spPr>
          <a:xfrm>
            <a:off x="4932040" y="2240868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1" idx="1"/>
          </p:cNvCxnSpPr>
          <p:nvPr/>
        </p:nvCxnSpPr>
        <p:spPr>
          <a:xfrm flipH="1">
            <a:off x="1835696" y="2240868"/>
            <a:ext cx="180020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5303118" y="4605672"/>
            <a:ext cx="864096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Accommodation and Administration  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Assistant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Marta </a:t>
            </a:r>
            <a:r>
              <a:rPr lang="en-GB" sz="1400" dirty="0" err="1">
                <a:solidFill>
                  <a:srgbClr val="002060"/>
                </a:solidFill>
              </a:rPr>
              <a:t>Pytel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43" name="Straight Connector 42"/>
          <p:cNvCxnSpPr>
            <a:cxnSpLocks/>
            <a:endCxn id="42" idx="0"/>
          </p:cNvCxnSpPr>
          <p:nvPr/>
        </p:nvCxnSpPr>
        <p:spPr>
          <a:xfrm flipH="1">
            <a:off x="5735166" y="4173624"/>
            <a:ext cx="720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1319808" y="4346587"/>
            <a:ext cx="755576" cy="4084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Closed Group Coordinator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Beth </a:t>
            </a:r>
            <a:r>
              <a:rPr lang="en-GB" sz="1400" dirty="0" err="1">
                <a:solidFill>
                  <a:srgbClr val="002060"/>
                </a:solidFill>
              </a:rPr>
              <a:t>Rattley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565029" y="4291663"/>
            <a:ext cx="879251" cy="4931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Maintenance Coordinator</a:t>
            </a:r>
          </a:p>
          <a:p>
            <a:pPr algn="ctr"/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48" name="Straight Connector 47"/>
          <p:cNvCxnSpPr>
            <a:endCxn id="46" idx="0"/>
          </p:cNvCxnSpPr>
          <p:nvPr/>
        </p:nvCxnSpPr>
        <p:spPr>
          <a:xfrm>
            <a:off x="1695364" y="4257042"/>
            <a:ext cx="2232" cy="89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B0992FA-26EC-408A-9B97-1D6E2CD02951}"/>
              </a:ext>
            </a:extLst>
          </p:cNvPr>
          <p:cNvCxnSpPr/>
          <p:nvPr/>
        </p:nvCxnSpPr>
        <p:spPr>
          <a:xfrm>
            <a:off x="8519256" y="4487391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60">
            <a:extLst>
              <a:ext uri="{FF2B5EF4-FFF2-40B4-BE49-F238E27FC236}">
                <a16:creationId xmlns:a16="http://schemas.microsoft.com/office/drawing/2014/main" id="{E20964A4-A4B0-4540-9DFC-88D917196C7C}"/>
              </a:ext>
            </a:extLst>
          </p:cNvPr>
          <p:cNvSpPr/>
          <p:nvPr/>
        </p:nvSpPr>
        <p:spPr>
          <a:xfrm>
            <a:off x="8087208" y="4833156"/>
            <a:ext cx="864096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Cleaner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Aurelia Pintea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Select English summer 2018 organograms</a:t>
            </a:r>
            <a:br>
              <a:rPr lang="en-GB" sz="2000" b="1" dirty="0">
                <a:solidFill>
                  <a:srgbClr val="0070C0"/>
                </a:solidFill>
              </a:rPr>
            </a:br>
            <a:r>
              <a:rPr lang="en-GB" sz="2000" b="1" dirty="0">
                <a:solidFill>
                  <a:srgbClr val="0070C0"/>
                </a:solidFill>
              </a:rPr>
              <a:t>Centre management</a:t>
            </a:r>
            <a:endParaRPr lang="en-GB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3635896" y="1988840"/>
            <a:ext cx="136815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Executive Manager 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Sam Gross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635896" y="2348880"/>
            <a:ext cx="1368152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Director of Studies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400" dirty="0">
                <a:solidFill>
                  <a:srgbClr val="002060"/>
                </a:solidFill>
              </a:rPr>
              <a:t>Nadine </a:t>
            </a:r>
            <a:r>
              <a:rPr lang="en-GB" sz="1400" dirty="0" err="1">
                <a:solidFill>
                  <a:srgbClr val="002060"/>
                </a:solidFill>
              </a:rPr>
              <a:t>Kaminska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1600" y="4509120"/>
            <a:ext cx="79208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Culford</a:t>
            </a:r>
            <a:endParaRPr lang="en-GB" sz="1000" dirty="0">
              <a:solidFill>
                <a:srgbClr val="002060"/>
              </a:solidFill>
            </a:endParaRP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Supervisor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Sam Gross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35696" y="4509120"/>
            <a:ext cx="79208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Culford</a:t>
            </a:r>
            <a:endParaRPr lang="en-GB" sz="1000" dirty="0">
              <a:solidFill>
                <a:srgbClr val="002060"/>
              </a:solidFill>
            </a:endParaRP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Academic  Manager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ADOS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35896" y="1628800"/>
            <a:ext cx="136815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</a:rPr>
              <a:t>Deputy Director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Hanna </a:t>
            </a:r>
            <a:r>
              <a:rPr lang="en-GB" sz="1000" dirty="0" err="1">
                <a:solidFill>
                  <a:srgbClr val="002060"/>
                </a:solidFill>
              </a:rPr>
              <a:t>Claydon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331640" y="5085184"/>
            <a:ext cx="936104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Culford</a:t>
            </a:r>
            <a:endParaRPr lang="en-GB" sz="1000" dirty="0">
              <a:solidFill>
                <a:srgbClr val="002060"/>
              </a:solidFill>
            </a:endParaRP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Director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27584" y="5589240"/>
            <a:ext cx="648072" cy="3600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547664" y="5589240"/>
            <a:ext cx="576064" cy="3600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Social Organisers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195736" y="5589240"/>
            <a:ext cx="576064" cy="3600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Course Assistant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411760" y="3356992"/>
            <a:ext cx="864096" cy="5040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Magdelene</a:t>
            </a:r>
            <a:endParaRPr lang="en-GB" sz="1000" dirty="0">
              <a:solidFill>
                <a:srgbClr val="002060"/>
              </a:solidFill>
            </a:endParaRP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Supervisor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Rob </a:t>
            </a:r>
            <a:r>
              <a:rPr lang="en-GB" sz="1000" dirty="0" err="1">
                <a:solidFill>
                  <a:srgbClr val="002060"/>
                </a:solidFill>
              </a:rPr>
              <a:t>Hesketh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47864" y="3356992"/>
            <a:ext cx="792088" cy="5040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Magdelene</a:t>
            </a:r>
            <a:endParaRPr lang="en-GB" sz="1000" dirty="0">
              <a:solidFill>
                <a:srgbClr val="002060"/>
              </a:solidFill>
            </a:endParaRP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Academic  Manager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ADOS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915816" y="3933056"/>
            <a:ext cx="936104" cy="4320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Magdelene</a:t>
            </a:r>
            <a:endParaRPr lang="en-GB" sz="1000" dirty="0">
              <a:solidFill>
                <a:srgbClr val="002060"/>
              </a:solidFill>
            </a:endParaRP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Director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059832" y="4437112"/>
            <a:ext cx="648072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283968" y="3356992"/>
            <a:ext cx="93610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</a:rPr>
              <a:t>Select Adults/IELTS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Supervisor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Jo </a:t>
            </a:r>
            <a:r>
              <a:rPr lang="en-GB" sz="1000" dirty="0" err="1">
                <a:solidFill>
                  <a:srgbClr val="002060"/>
                </a:solidFill>
              </a:rPr>
              <a:t>Medcalf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292080" y="3356992"/>
            <a:ext cx="792088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GB" sz="800" dirty="0">
                <a:solidFill>
                  <a:srgbClr val="002060"/>
                </a:solidFill>
              </a:rPr>
              <a:t>Adults/IELTS  Academic  Manager</a:t>
            </a:r>
          </a:p>
          <a:p>
            <a:pPr algn="ctr"/>
            <a:r>
              <a:rPr lang="en-GB" sz="800" dirty="0">
                <a:solidFill>
                  <a:srgbClr val="002060"/>
                </a:solidFill>
              </a:rPr>
              <a:t>ADOS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788024" y="3933056"/>
            <a:ext cx="936104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</a:rPr>
              <a:t>Select Adults/IELTS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Director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427984" y="4437112"/>
            <a:ext cx="648072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148064" y="4437112"/>
            <a:ext cx="576064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Social Organiser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660232" y="2132856"/>
            <a:ext cx="936104" cy="504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</a:rPr>
              <a:t>Juniors and English +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Centre Manager and Academic Manager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Nadine </a:t>
            </a:r>
            <a:r>
              <a:rPr lang="en-GB" sz="1000" dirty="0" err="1">
                <a:solidFill>
                  <a:srgbClr val="002060"/>
                </a:solidFill>
              </a:rPr>
              <a:t>Kaminska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660232" y="2708920"/>
            <a:ext cx="936104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</a:rPr>
              <a:t>Juniors and English +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Director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156176" y="3212976"/>
            <a:ext cx="648072" cy="3600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876256" y="3212976"/>
            <a:ext cx="576064" cy="3600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Social Organisers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524328" y="3212976"/>
            <a:ext cx="576064" cy="3600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Course Assistant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03848" y="4941168"/>
            <a:ext cx="936104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Tsuchiura</a:t>
            </a:r>
            <a:r>
              <a:rPr lang="en-GB" sz="1000" dirty="0">
                <a:solidFill>
                  <a:srgbClr val="002060"/>
                </a:solidFill>
              </a:rPr>
              <a:t> Fitzwilliam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Supervisor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Mervyn Martin/ Hanna </a:t>
            </a:r>
            <a:r>
              <a:rPr lang="en-GB" sz="1000" dirty="0" err="1">
                <a:solidFill>
                  <a:srgbClr val="002060"/>
                </a:solidFill>
              </a:rPr>
              <a:t>Claydon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635896" y="5517232"/>
            <a:ext cx="936104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Tsuchiura</a:t>
            </a:r>
            <a:r>
              <a:rPr lang="en-GB" sz="1000" dirty="0">
                <a:solidFill>
                  <a:srgbClr val="002060"/>
                </a:solidFill>
              </a:rPr>
              <a:t> Fitzwilliam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Director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211960" y="4941168"/>
            <a:ext cx="79208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Tsuchiura</a:t>
            </a:r>
            <a:r>
              <a:rPr lang="en-GB" sz="1000" dirty="0">
                <a:solidFill>
                  <a:srgbClr val="002060"/>
                </a:solidFill>
              </a:rPr>
              <a:t> Fitzwilliam Academic  Manager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ADOS 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347864" y="6021288"/>
            <a:ext cx="648072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067944" y="6021288"/>
            <a:ext cx="576064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Social Organisers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220072" y="4941168"/>
            <a:ext cx="93610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</a:rPr>
              <a:t>Tudor Hall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Supervisor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Mervyn Martin/ Hanna </a:t>
            </a:r>
            <a:r>
              <a:rPr lang="en-GB" sz="1000" dirty="0" err="1">
                <a:solidFill>
                  <a:srgbClr val="002060"/>
                </a:solidFill>
              </a:rPr>
              <a:t>Claydon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228184" y="4941168"/>
            <a:ext cx="792088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</a:rPr>
              <a:t>Tudor Hall Academic  Manager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ADOS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652120" y="5517232"/>
            <a:ext cx="936104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</a:rPr>
              <a:t>Tudor Hall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Director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5436096" y="6021288"/>
            <a:ext cx="648072" cy="36004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156176" y="6021288"/>
            <a:ext cx="576064" cy="36004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Social Organisers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308304" y="3861048"/>
            <a:ext cx="936104" cy="5040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Barnardiston</a:t>
            </a:r>
            <a:r>
              <a:rPr lang="en-GB" sz="1000" dirty="0">
                <a:solidFill>
                  <a:srgbClr val="002060"/>
                </a:solidFill>
              </a:rPr>
              <a:t> Hall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Supervisor 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Alex </a:t>
            </a:r>
            <a:r>
              <a:rPr lang="en-GB" sz="1000" dirty="0" err="1">
                <a:solidFill>
                  <a:srgbClr val="002060"/>
                </a:solidFill>
              </a:rPr>
              <a:t>Howlett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308304" y="4437112"/>
            <a:ext cx="936104" cy="4320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000" dirty="0" err="1">
                <a:solidFill>
                  <a:srgbClr val="002060"/>
                </a:solidFill>
              </a:rPr>
              <a:t>Barnardiston</a:t>
            </a:r>
            <a:r>
              <a:rPr lang="en-GB" sz="1000" dirty="0">
                <a:solidFill>
                  <a:srgbClr val="002060"/>
                </a:solidFill>
              </a:rPr>
              <a:t> Hall</a:t>
            </a:r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Course Director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452320" y="4941168"/>
            <a:ext cx="648072" cy="36004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</p:txBody>
      </p:sp>
      <p:sp>
        <p:nvSpPr>
          <p:cNvPr id="47" name="Content Placeholder 3"/>
          <p:cNvSpPr txBox="1">
            <a:spLocks/>
          </p:cNvSpPr>
          <p:nvPr/>
        </p:nvSpPr>
        <p:spPr>
          <a:xfrm>
            <a:off x="3707904" y="2780928"/>
            <a:ext cx="12241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Welfare Manager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400" dirty="0">
                <a:solidFill>
                  <a:srgbClr val="002060"/>
                </a:solidFill>
              </a:rPr>
              <a:t>Rebecca </a:t>
            </a:r>
            <a:r>
              <a:rPr lang="en-GB" sz="1400" dirty="0" err="1">
                <a:solidFill>
                  <a:srgbClr val="002060"/>
                </a:solidFill>
              </a:rPr>
              <a:t>Schoeman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635896" y="1268760"/>
            <a:ext cx="136815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</a:rPr>
              <a:t>Managing Director</a:t>
            </a:r>
          </a:p>
          <a:p>
            <a:pPr algn="ctr"/>
            <a:r>
              <a:rPr lang="en-GB" sz="1000" dirty="0" err="1">
                <a:solidFill>
                  <a:srgbClr val="002060"/>
                </a:solidFill>
              </a:rPr>
              <a:t>Mervyn</a:t>
            </a:r>
            <a:r>
              <a:rPr lang="en-GB" sz="1000" dirty="0">
                <a:solidFill>
                  <a:srgbClr val="002060"/>
                </a:solidFill>
              </a:rPr>
              <a:t> Martin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St. Andrew’s Organogram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chemeClr val="tx2"/>
                </a:solidFill>
              </a:rPr>
              <a:t>Board of Directors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tx2"/>
                </a:solidFill>
              </a:rPr>
              <a:t>Mervyn Martin (Chairman)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tx2"/>
                </a:solidFill>
              </a:rPr>
              <a:t>David Martin, Robert </a:t>
            </a:r>
            <a:r>
              <a:rPr lang="en-GB" dirty="0" err="1">
                <a:solidFill>
                  <a:schemeClr val="tx2"/>
                </a:solidFill>
              </a:rPr>
              <a:t>Hesketh</a:t>
            </a:r>
            <a:r>
              <a:rPr lang="en-GB" dirty="0">
                <a:solidFill>
                  <a:schemeClr val="tx2"/>
                </a:solidFill>
              </a:rPr>
              <a:t>, David McEwan-Cox, Sam Gross, Wayne Marshall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51920" y="2708920"/>
            <a:ext cx="129614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Managing Director</a:t>
            </a:r>
          </a:p>
          <a:p>
            <a:pPr algn="ctr"/>
            <a:r>
              <a:rPr lang="en-GB" sz="1400" dirty="0" err="1">
                <a:solidFill>
                  <a:srgbClr val="002060"/>
                </a:solidFill>
              </a:rPr>
              <a:t>Mervyn</a:t>
            </a:r>
            <a:r>
              <a:rPr lang="en-GB" sz="1400" dirty="0">
                <a:solidFill>
                  <a:srgbClr val="002060"/>
                </a:solidFill>
              </a:rPr>
              <a:t> Martin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90501" y="3212976"/>
            <a:ext cx="129614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Deputy Director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Hanna </a:t>
            </a:r>
            <a:r>
              <a:rPr lang="en-GB" sz="1400" dirty="0" err="1">
                <a:solidFill>
                  <a:srgbClr val="002060"/>
                </a:solidFill>
              </a:rPr>
              <a:t>Claydon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5536" y="3251831"/>
            <a:ext cx="13681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Wayne Marshall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Principal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5536" y="3869613"/>
            <a:ext cx="13681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GB" sz="1400" dirty="0" err="1">
                <a:solidFill>
                  <a:srgbClr val="002060"/>
                </a:solidFill>
              </a:rPr>
              <a:t>Ros</a:t>
            </a:r>
            <a:r>
              <a:rPr lang="en-GB" sz="1400" dirty="0">
                <a:solidFill>
                  <a:srgbClr val="002060"/>
                </a:solidFill>
              </a:rPr>
              <a:t> Burgess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Vice-Principal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536" y="4513844"/>
            <a:ext cx="1368152" cy="10762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3600" dirty="0">
                <a:solidFill>
                  <a:srgbClr val="002060"/>
                </a:solidFill>
              </a:rPr>
              <a:t>Assistant Principal – Administration:</a:t>
            </a:r>
          </a:p>
          <a:p>
            <a:pPr algn="ctr"/>
            <a:r>
              <a:rPr lang="en-GB" sz="3600" dirty="0">
                <a:solidFill>
                  <a:srgbClr val="002060"/>
                </a:solidFill>
              </a:rPr>
              <a:t>Mark Boden</a:t>
            </a:r>
          </a:p>
          <a:p>
            <a:pPr algn="ctr"/>
            <a:r>
              <a:rPr lang="en-GB" sz="3600" dirty="0">
                <a:solidFill>
                  <a:srgbClr val="002060"/>
                </a:solidFill>
              </a:rPr>
              <a:t>Jo Medcalf – Director of Studies - ESL</a:t>
            </a:r>
          </a:p>
          <a:p>
            <a:pPr algn="ctr"/>
            <a:r>
              <a:rPr lang="en-GB" sz="3600" dirty="0">
                <a:solidFill>
                  <a:srgbClr val="002060"/>
                </a:solidFill>
              </a:rPr>
              <a:t>Heads of Department:</a:t>
            </a:r>
          </a:p>
          <a:p>
            <a:pPr algn="ctr"/>
            <a:r>
              <a:rPr lang="en-GB" sz="3600" dirty="0">
                <a:solidFill>
                  <a:srgbClr val="002060"/>
                </a:solidFill>
              </a:rPr>
              <a:t>Alison </a:t>
            </a:r>
            <a:r>
              <a:rPr lang="en-GB" sz="3600" dirty="0" err="1">
                <a:solidFill>
                  <a:srgbClr val="002060"/>
                </a:solidFill>
              </a:rPr>
              <a:t>Gautrey</a:t>
            </a:r>
            <a:endParaRPr lang="en-GB" sz="3600" dirty="0">
              <a:solidFill>
                <a:srgbClr val="002060"/>
              </a:solidFill>
            </a:endParaRPr>
          </a:p>
          <a:p>
            <a:pPr algn="ctr"/>
            <a:r>
              <a:rPr lang="en-GB" sz="3600" dirty="0">
                <a:solidFill>
                  <a:srgbClr val="002060"/>
                </a:solidFill>
              </a:rPr>
              <a:t>Denis Iucleaevschii</a:t>
            </a:r>
          </a:p>
          <a:p>
            <a:pPr algn="ctr"/>
            <a:r>
              <a:rPr lang="en-GB" sz="3600" dirty="0">
                <a:solidFill>
                  <a:srgbClr val="002060"/>
                </a:solidFill>
              </a:rPr>
              <a:t>Ros Burgess</a:t>
            </a:r>
          </a:p>
          <a:p>
            <a:pPr algn="ctr"/>
            <a:endParaRPr lang="en-GB" sz="1400" dirty="0">
              <a:solidFill>
                <a:srgbClr val="002060"/>
              </a:solidFill>
            </a:endParaRPr>
          </a:p>
          <a:p>
            <a:pPr algn="ctr"/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91084" y="5844303"/>
            <a:ext cx="1368152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  <a:p>
            <a:pPr algn="ctr"/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>
            <a:endCxn id="13" idx="0"/>
          </p:cNvCxnSpPr>
          <p:nvPr/>
        </p:nvCxnSpPr>
        <p:spPr>
          <a:xfrm>
            <a:off x="7409521" y="3687187"/>
            <a:ext cx="648072" cy="434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517533" y="4121641"/>
            <a:ext cx="1080120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House Managers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Marius and Lidia </a:t>
            </a:r>
            <a:r>
              <a:rPr lang="en-GB" sz="1400" dirty="0" err="1">
                <a:solidFill>
                  <a:srgbClr val="002060"/>
                </a:solidFill>
              </a:rPr>
              <a:t>Pintea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Alex and Paul </a:t>
            </a:r>
            <a:r>
              <a:rPr lang="en-GB" sz="1400" dirty="0" err="1">
                <a:solidFill>
                  <a:srgbClr val="002060"/>
                </a:solidFill>
              </a:rPr>
              <a:t>Towey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Larraine O’Brien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Gill Robinson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Adriana </a:t>
            </a:r>
            <a:r>
              <a:rPr lang="en-GB" sz="1400" dirty="0" err="1">
                <a:solidFill>
                  <a:srgbClr val="002060"/>
                </a:solidFill>
              </a:rPr>
              <a:t>Dandu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 err="1">
                <a:solidFill>
                  <a:srgbClr val="002060"/>
                </a:solidFill>
              </a:rPr>
              <a:t>Ilenuta</a:t>
            </a:r>
            <a:r>
              <a:rPr lang="en-GB" sz="1400" dirty="0">
                <a:solidFill>
                  <a:srgbClr val="002060"/>
                </a:solidFill>
              </a:rPr>
              <a:t> </a:t>
            </a:r>
            <a:r>
              <a:rPr lang="en-GB" sz="1400" dirty="0" err="1">
                <a:solidFill>
                  <a:srgbClr val="002060"/>
                </a:solidFill>
              </a:rPr>
              <a:t>Dandu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34668" y="3652386"/>
            <a:ext cx="86409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Accommodation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Officer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Sarah </a:t>
            </a:r>
            <a:r>
              <a:rPr lang="en-GB" sz="1400" dirty="0" err="1">
                <a:solidFill>
                  <a:srgbClr val="002060"/>
                </a:solidFill>
              </a:rPr>
              <a:t>Pamby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34668" y="4303640"/>
            <a:ext cx="864096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Accommodation 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Assistant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Eileen Mortimer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Marta </a:t>
            </a:r>
            <a:r>
              <a:rPr lang="en-GB" sz="1400" dirty="0" err="1">
                <a:solidFill>
                  <a:srgbClr val="002060"/>
                </a:solidFill>
              </a:rPr>
              <a:t>Pytel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36844" y="3625123"/>
            <a:ext cx="1080120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Accounts Manager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Sue </a:t>
            </a:r>
            <a:r>
              <a:rPr lang="en-GB" sz="1400" dirty="0" err="1">
                <a:solidFill>
                  <a:srgbClr val="002060"/>
                </a:solidFill>
              </a:rPr>
              <a:t>Stearn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77603" y="4314196"/>
            <a:ext cx="93610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Accounts Assistant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Sally Dennis</a:t>
            </a:r>
          </a:p>
          <a:p>
            <a:pPr algn="ctr"/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62807" y="3625123"/>
            <a:ext cx="93610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Academic Registrar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David </a:t>
            </a:r>
            <a:r>
              <a:rPr lang="en-GB" sz="1400" dirty="0" err="1">
                <a:solidFill>
                  <a:srgbClr val="002060"/>
                </a:solidFill>
              </a:rPr>
              <a:t>McEwan</a:t>
            </a:r>
            <a:r>
              <a:rPr lang="en-GB" sz="1400" dirty="0">
                <a:solidFill>
                  <a:srgbClr val="002060"/>
                </a:solidFill>
              </a:rPr>
              <a:t>-Cox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545425" y="4960336"/>
            <a:ext cx="75608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Maintenance staff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Dariusz Witala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Dylan </a:t>
            </a:r>
            <a:r>
              <a:rPr lang="en-GB" sz="1400" dirty="0" err="1">
                <a:solidFill>
                  <a:srgbClr val="002060"/>
                </a:solidFill>
              </a:rPr>
              <a:t>Schoeman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883853" y="3643093"/>
            <a:ext cx="86409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Rebecca </a:t>
            </a:r>
            <a:r>
              <a:rPr lang="en-GB" sz="1400" dirty="0" err="1">
                <a:solidFill>
                  <a:srgbClr val="002060"/>
                </a:solidFill>
              </a:rPr>
              <a:t>Schoeman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IT Manager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901432" y="3189352"/>
            <a:ext cx="577417" cy="469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  <a:stCxn id="5" idx="3"/>
            <a:endCxn id="20" idx="0"/>
          </p:cNvCxnSpPr>
          <p:nvPr/>
        </p:nvCxnSpPr>
        <p:spPr>
          <a:xfrm>
            <a:off x="5148064" y="2960948"/>
            <a:ext cx="1167837" cy="682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  <a:endCxn id="5" idx="0"/>
          </p:cNvCxnSpPr>
          <p:nvPr/>
        </p:nvCxnSpPr>
        <p:spPr>
          <a:xfrm>
            <a:off x="4429339" y="2420888"/>
            <a:ext cx="70653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endCxn id="16" idx="0"/>
          </p:cNvCxnSpPr>
          <p:nvPr/>
        </p:nvCxnSpPr>
        <p:spPr>
          <a:xfrm flipH="1">
            <a:off x="4076904" y="3237914"/>
            <a:ext cx="540060" cy="387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  <a:endCxn id="18" idx="0"/>
          </p:cNvCxnSpPr>
          <p:nvPr/>
        </p:nvCxnSpPr>
        <p:spPr>
          <a:xfrm flipH="1">
            <a:off x="2930859" y="3187602"/>
            <a:ext cx="1458162" cy="437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67074" y="4147149"/>
            <a:ext cx="0" cy="11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7" idx="0"/>
          </p:cNvCxnSpPr>
          <p:nvPr/>
        </p:nvCxnSpPr>
        <p:spPr>
          <a:xfrm>
            <a:off x="4130983" y="4135693"/>
            <a:ext cx="14672" cy="178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  <a:endCxn id="34" idx="0"/>
          </p:cNvCxnSpPr>
          <p:nvPr/>
        </p:nvCxnSpPr>
        <p:spPr>
          <a:xfrm flipH="1">
            <a:off x="6925428" y="3717032"/>
            <a:ext cx="238860" cy="489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  <a:stCxn id="5" idx="3"/>
            <a:endCxn id="6" idx="1"/>
          </p:cNvCxnSpPr>
          <p:nvPr/>
        </p:nvCxnSpPr>
        <p:spPr>
          <a:xfrm>
            <a:off x="5148064" y="2960948"/>
            <a:ext cx="1742437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cxnSpLocks/>
            <a:stCxn id="5" idx="1"/>
          </p:cNvCxnSpPr>
          <p:nvPr/>
        </p:nvCxnSpPr>
        <p:spPr>
          <a:xfrm flipH="1">
            <a:off x="1763688" y="2960948"/>
            <a:ext cx="2088232" cy="290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79612" y="3775471"/>
            <a:ext cx="0" cy="11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95450" y="4394195"/>
            <a:ext cx="0" cy="11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0" idx="0"/>
          </p:cNvCxnSpPr>
          <p:nvPr/>
        </p:nvCxnSpPr>
        <p:spPr>
          <a:xfrm>
            <a:off x="1059322" y="5633004"/>
            <a:ext cx="15838" cy="211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14">
            <a:extLst>
              <a:ext uri="{FF2B5EF4-FFF2-40B4-BE49-F238E27FC236}">
                <a16:creationId xmlns:a16="http://schemas.microsoft.com/office/drawing/2014/main" id="{DF7F8BBB-70DC-4F72-907F-425DC68D0374}"/>
              </a:ext>
            </a:extLst>
          </p:cNvPr>
          <p:cNvSpPr/>
          <p:nvPr/>
        </p:nvSpPr>
        <p:spPr>
          <a:xfrm>
            <a:off x="6493380" y="4206974"/>
            <a:ext cx="864096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Maintenance Coordinator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Marius Pintea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9D47404-2191-44F6-ACCA-FC4B386746B2}"/>
              </a:ext>
            </a:extLst>
          </p:cNvPr>
          <p:cNvCxnSpPr>
            <a:cxnSpLocks/>
            <a:stCxn id="34" idx="2"/>
            <a:endCxn id="19" idx="0"/>
          </p:cNvCxnSpPr>
          <p:nvPr/>
        </p:nvCxnSpPr>
        <p:spPr>
          <a:xfrm flipH="1">
            <a:off x="6923467" y="4639022"/>
            <a:ext cx="1961" cy="321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14">
            <a:extLst>
              <a:ext uri="{FF2B5EF4-FFF2-40B4-BE49-F238E27FC236}">
                <a16:creationId xmlns:a16="http://schemas.microsoft.com/office/drawing/2014/main" id="{91C6D278-78DA-432E-B1C0-D9BEC6876C3B}"/>
              </a:ext>
            </a:extLst>
          </p:cNvPr>
          <p:cNvSpPr/>
          <p:nvPr/>
        </p:nvSpPr>
        <p:spPr>
          <a:xfrm>
            <a:off x="7632340" y="5164240"/>
            <a:ext cx="864096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Cleaner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Aurelia Pintea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3A1379-6FC2-4DCA-9165-CAA3AC2A1467}"/>
              </a:ext>
            </a:extLst>
          </p:cNvPr>
          <p:cNvCxnSpPr/>
          <p:nvPr/>
        </p:nvCxnSpPr>
        <p:spPr>
          <a:xfrm>
            <a:off x="8064388" y="4985737"/>
            <a:ext cx="14672" cy="178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17">
            <a:extLst>
              <a:ext uri="{FF2B5EF4-FFF2-40B4-BE49-F238E27FC236}">
                <a16:creationId xmlns:a16="http://schemas.microsoft.com/office/drawing/2014/main" id="{A6F02977-EA45-4EC7-8F06-3C857EF4BC98}"/>
              </a:ext>
            </a:extLst>
          </p:cNvPr>
          <p:cNvSpPr/>
          <p:nvPr/>
        </p:nvSpPr>
        <p:spPr>
          <a:xfrm>
            <a:off x="1838656" y="3634107"/>
            <a:ext cx="571931" cy="6326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GB" sz="600" dirty="0">
                <a:solidFill>
                  <a:srgbClr val="002060"/>
                </a:solidFill>
              </a:rPr>
              <a:t>Welfare and Pastoral Care: Helen Widdall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44265E8-5F2C-477C-BE2B-DBB88D47AD68}"/>
              </a:ext>
            </a:extLst>
          </p:cNvPr>
          <p:cNvCxnSpPr>
            <a:cxnSpLocks/>
            <a:stCxn id="44" idx="0"/>
          </p:cNvCxnSpPr>
          <p:nvPr/>
        </p:nvCxnSpPr>
        <p:spPr>
          <a:xfrm flipH="1" flipV="1">
            <a:off x="1759236" y="3439493"/>
            <a:ext cx="365386" cy="194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83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St. Andrew’s Organogram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87924" y="1628800"/>
            <a:ext cx="13681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Wayne Marshall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Principal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78460" y="2587257"/>
            <a:ext cx="13681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GB" sz="1400" dirty="0" err="1">
                <a:solidFill>
                  <a:srgbClr val="002060"/>
                </a:solidFill>
              </a:rPr>
              <a:t>Ros</a:t>
            </a:r>
            <a:r>
              <a:rPr lang="en-GB" sz="1400" dirty="0">
                <a:solidFill>
                  <a:srgbClr val="002060"/>
                </a:solidFill>
              </a:rPr>
              <a:t> Burgess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Vice-Principal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887924" y="4655210"/>
            <a:ext cx="1368152" cy="5663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Teachers</a:t>
            </a:r>
          </a:p>
          <a:p>
            <a:pPr algn="ctr"/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48" name="Straight Connector 47"/>
          <p:cNvCxnSpPr>
            <a:cxnSpLocks/>
            <a:stCxn id="7" idx="2"/>
            <a:endCxn id="8" idx="0"/>
          </p:cNvCxnSpPr>
          <p:nvPr/>
        </p:nvCxnSpPr>
        <p:spPr>
          <a:xfrm flipH="1">
            <a:off x="4562536" y="2132856"/>
            <a:ext cx="9464" cy="454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  <a:stCxn id="51" idx="2"/>
            <a:endCxn id="10" idx="0"/>
          </p:cNvCxnSpPr>
          <p:nvPr/>
        </p:nvCxnSpPr>
        <p:spPr>
          <a:xfrm flipH="1">
            <a:off x="4572000" y="4270557"/>
            <a:ext cx="36004" cy="384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8">
            <a:extLst>
              <a:ext uri="{FF2B5EF4-FFF2-40B4-BE49-F238E27FC236}">
                <a16:creationId xmlns:a16="http://schemas.microsoft.com/office/drawing/2014/main" id="{2892E6D4-56C9-4D39-B1C0-BEC28F330C18}"/>
              </a:ext>
            </a:extLst>
          </p:cNvPr>
          <p:cNvSpPr/>
          <p:nvPr/>
        </p:nvSpPr>
        <p:spPr>
          <a:xfrm>
            <a:off x="3347864" y="3406461"/>
            <a:ext cx="2520280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Assistant Principal – Administration, Mark Boden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Heads of Department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Alison </a:t>
            </a:r>
            <a:r>
              <a:rPr lang="en-GB" sz="1400" dirty="0" err="1">
                <a:solidFill>
                  <a:srgbClr val="002060"/>
                </a:solidFill>
              </a:rPr>
              <a:t>Gautrey</a:t>
            </a:r>
            <a:endParaRPr lang="en-GB" sz="1400" dirty="0">
              <a:solidFill>
                <a:srgbClr val="002060"/>
              </a:solidFill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Denis Iucleaevschii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Ros Burgess</a:t>
            </a:r>
          </a:p>
          <a:p>
            <a:pPr algn="ctr"/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52" name="Rounded Rectangle 7">
            <a:extLst>
              <a:ext uri="{FF2B5EF4-FFF2-40B4-BE49-F238E27FC236}">
                <a16:creationId xmlns:a16="http://schemas.microsoft.com/office/drawing/2014/main" id="{919FDC08-0627-455F-9EBB-CEC7CF0AA511}"/>
              </a:ext>
            </a:extLst>
          </p:cNvPr>
          <p:cNvSpPr/>
          <p:nvPr/>
        </p:nvSpPr>
        <p:spPr>
          <a:xfrm>
            <a:off x="2097559" y="2587257"/>
            <a:ext cx="13681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Head of Pastoral Care and Welfare:</a:t>
            </a:r>
          </a:p>
          <a:p>
            <a:pPr algn="ctr"/>
            <a:r>
              <a:rPr lang="en-GB" sz="1400" dirty="0">
                <a:solidFill>
                  <a:srgbClr val="002060"/>
                </a:solidFill>
              </a:rPr>
              <a:t>Helen Widdall</a:t>
            </a:r>
          </a:p>
        </p:txBody>
      </p:sp>
      <p:sp>
        <p:nvSpPr>
          <p:cNvPr id="53" name="Rounded Rectangle 7">
            <a:extLst>
              <a:ext uri="{FF2B5EF4-FFF2-40B4-BE49-F238E27FC236}">
                <a16:creationId xmlns:a16="http://schemas.microsoft.com/office/drawing/2014/main" id="{D0428FEB-17F8-447F-B951-739E5B13673E}"/>
              </a:ext>
            </a:extLst>
          </p:cNvPr>
          <p:cNvSpPr/>
          <p:nvPr/>
        </p:nvSpPr>
        <p:spPr>
          <a:xfrm>
            <a:off x="6048254" y="2587257"/>
            <a:ext cx="13681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Assistant Principal – Administration: Mark Boden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EC064A7-9303-4736-9D7F-AECCBFF4F45C}"/>
              </a:ext>
            </a:extLst>
          </p:cNvPr>
          <p:cNvCxnSpPr>
            <a:cxnSpLocks/>
            <a:stCxn id="8" idx="2"/>
            <a:endCxn id="51" idx="0"/>
          </p:cNvCxnSpPr>
          <p:nvPr/>
        </p:nvCxnSpPr>
        <p:spPr>
          <a:xfrm>
            <a:off x="4562536" y="3091313"/>
            <a:ext cx="45468" cy="315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E836BBE-A289-4F3E-8462-60A4818FB457}"/>
              </a:ext>
            </a:extLst>
          </p:cNvPr>
          <p:cNvCxnSpPr>
            <a:cxnSpLocks/>
            <a:endCxn id="52" idx="0"/>
          </p:cNvCxnSpPr>
          <p:nvPr/>
        </p:nvCxnSpPr>
        <p:spPr>
          <a:xfrm flipH="1">
            <a:off x="2781635" y="2132856"/>
            <a:ext cx="1096825" cy="454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7B9A37F-D799-41E3-AFE6-C75EB32FC960}"/>
              </a:ext>
            </a:extLst>
          </p:cNvPr>
          <p:cNvCxnSpPr>
            <a:cxnSpLocks/>
            <a:stCxn id="7" idx="3"/>
            <a:endCxn id="53" idx="0"/>
          </p:cNvCxnSpPr>
          <p:nvPr/>
        </p:nvCxnSpPr>
        <p:spPr>
          <a:xfrm>
            <a:off x="5256076" y="1880828"/>
            <a:ext cx="1476254" cy="706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288C4D9A-9C79-4064-8296-B0913DE358C1}"/>
              </a:ext>
            </a:extLst>
          </p:cNvPr>
          <p:cNvSpPr/>
          <p:nvPr/>
        </p:nvSpPr>
        <p:spPr>
          <a:xfrm>
            <a:off x="356144" y="2587257"/>
            <a:ext cx="13681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Director of Studies – ESL – Jo Medcalf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221F5E0-9701-45BE-B5EE-82CC5E1E1E01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1040220" y="1880828"/>
            <a:ext cx="2811702" cy="706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83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885A07019EB34FBC77FC6D2F4D9CC3" ma:contentTypeVersion="33" ma:contentTypeDescription="Create a new document." ma:contentTypeScope="" ma:versionID="5d46e97699a086d3dd7c14b3355b98f7">
  <xsd:schema xmlns:xsd="http://www.w3.org/2001/XMLSchema" xmlns:xs="http://www.w3.org/2001/XMLSchema" xmlns:p="http://schemas.microsoft.com/office/2006/metadata/properties" xmlns:ns3="d11db4c7-6eac-4cf3-999c-a0f7d9d7aee2" xmlns:ns4="80898eca-a632-49e6-ba40-5e38cac217b4" targetNamespace="http://schemas.microsoft.com/office/2006/metadata/properties" ma:root="true" ma:fieldsID="ad5eb7d9a41d41e77f910e7d47346e23" ns3:_="" ns4:_="">
    <xsd:import namespace="d11db4c7-6eac-4cf3-999c-a0f7d9d7aee2"/>
    <xsd:import namespace="80898eca-a632-49e6-ba40-5e38cac217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1db4c7-6eac-4cf3-999c-a0f7d9d7ae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98eca-a632-49e6-ba40-5e38cac21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d11db4c7-6eac-4cf3-999c-a0f7d9d7aee2">
      <UserInfo>
        <DisplayName/>
        <AccountId xsi:nil="true"/>
        <AccountType/>
      </UserInfo>
    </Owner>
    <Student_Groups xmlns="d11db4c7-6eac-4cf3-999c-a0f7d9d7aee2">
      <UserInfo>
        <DisplayName/>
        <AccountId xsi:nil="true"/>
        <AccountType/>
      </UserInfo>
    </Student_Groups>
    <Distribution_Groups xmlns="d11db4c7-6eac-4cf3-999c-a0f7d9d7aee2" xsi:nil="true"/>
    <Is_Collaboration_Space_Locked xmlns="d11db4c7-6eac-4cf3-999c-a0f7d9d7aee2" xsi:nil="true"/>
    <Invited_Teachers xmlns="d11db4c7-6eac-4cf3-999c-a0f7d9d7aee2" xsi:nil="true"/>
    <Has_Teacher_Only_SectionGroup xmlns="d11db4c7-6eac-4cf3-999c-a0f7d9d7aee2" xsi:nil="true"/>
    <CultureName xmlns="d11db4c7-6eac-4cf3-999c-a0f7d9d7aee2" xsi:nil="true"/>
    <Self_Registration_Enabled xmlns="d11db4c7-6eac-4cf3-999c-a0f7d9d7aee2" xsi:nil="true"/>
    <TeamsChannelId xmlns="d11db4c7-6eac-4cf3-999c-a0f7d9d7aee2" xsi:nil="true"/>
    <Invited_Students xmlns="d11db4c7-6eac-4cf3-999c-a0f7d9d7aee2" xsi:nil="true"/>
    <Teachers xmlns="d11db4c7-6eac-4cf3-999c-a0f7d9d7aee2">
      <UserInfo>
        <DisplayName/>
        <AccountId xsi:nil="true"/>
        <AccountType/>
      </UserInfo>
    </Teachers>
    <Math_Settings xmlns="d11db4c7-6eac-4cf3-999c-a0f7d9d7aee2" xsi:nil="true"/>
    <LMS_Mappings xmlns="d11db4c7-6eac-4cf3-999c-a0f7d9d7aee2" xsi:nil="true"/>
    <IsNotebookLocked xmlns="d11db4c7-6eac-4cf3-999c-a0f7d9d7aee2" xsi:nil="true"/>
    <NotebookType xmlns="d11db4c7-6eac-4cf3-999c-a0f7d9d7aee2" xsi:nil="true"/>
    <FolderType xmlns="d11db4c7-6eac-4cf3-999c-a0f7d9d7aee2" xsi:nil="true"/>
    <Students xmlns="d11db4c7-6eac-4cf3-999c-a0f7d9d7aee2">
      <UserInfo>
        <DisplayName/>
        <AccountId xsi:nil="true"/>
        <AccountType/>
      </UserInfo>
    </Students>
    <Templates xmlns="d11db4c7-6eac-4cf3-999c-a0f7d9d7aee2" xsi:nil="true"/>
    <DefaultSectionNames xmlns="d11db4c7-6eac-4cf3-999c-a0f7d9d7aee2" xsi:nil="true"/>
    <AppVersion xmlns="d11db4c7-6eac-4cf3-999c-a0f7d9d7aee2" xsi:nil="true"/>
  </documentManagement>
</p:properties>
</file>

<file path=customXml/itemProps1.xml><?xml version="1.0" encoding="utf-8"?>
<ds:datastoreItem xmlns:ds="http://schemas.openxmlformats.org/officeDocument/2006/customXml" ds:itemID="{0C007693-C721-4B1E-BE67-06529BE59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1db4c7-6eac-4cf3-999c-a0f7d9d7aee2"/>
    <ds:schemaRef ds:uri="80898eca-a632-49e6-ba40-5e38cac21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6D8D10-7E97-444D-8653-A41F176A02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AF9610-AC7A-42F6-93B1-E38C7E1C2F34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80898eca-a632-49e6-ba40-5e38cac217b4"/>
    <ds:schemaRef ds:uri="d11db4c7-6eac-4cf3-999c-a0f7d9d7aee2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20563</TotalTime>
  <Words>467</Words>
  <Application>Microsoft Office PowerPoint</Application>
  <PresentationFormat>On-screen Show (4:3)</PresentationFormat>
  <Paragraphs>194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Select English year round organogram 2019</vt:lpstr>
      <vt:lpstr>Select English summer 2018 organograms Centre management</vt:lpstr>
      <vt:lpstr>St. Andrew’s Organogram</vt:lpstr>
      <vt:lpstr>St. Andrew’s Organogram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St.Andrew’s/ Select English organogram</dc:title>
  <dc:creator>Hanna</dc:creator>
  <cp:lastModifiedBy>bex</cp:lastModifiedBy>
  <cp:revision>240</cp:revision>
  <dcterms:created xsi:type="dcterms:W3CDTF">2012-04-03T08:53:32Z</dcterms:created>
  <dcterms:modified xsi:type="dcterms:W3CDTF">2020-05-07T10:44:11Z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0x01010005885A07019EB34FBC77FC6D2F4D9CC3</vt:lpwstr>
  </property>
</Properties>
</file>