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5" r:id="rId16"/>
    <p:sldId id="276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ADA"/>
    <a:srgbClr val="506B8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73"/>
    <p:restoredTop sz="94694"/>
  </p:normalViewPr>
  <p:slideViewPr>
    <p:cSldViewPr snapToGrid="0">
      <p:cViewPr varScale="1">
        <p:scale>
          <a:sx n="106" d="100"/>
          <a:sy n="106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6F5DB-EC32-7C4C-828C-B3991748D8E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04D8C-725C-7E4F-A67E-EAB83F75C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1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04D8C-725C-7E4F-A67E-EAB83F75C2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2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D57EC-3332-DF8E-367E-CC435DA6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50E39E-06BA-42F2-6A1D-245AD19875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A48482-9879-0100-1428-00F4717369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BE573-5BCA-0A65-AAF8-984B42C2B6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04D8C-725C-7E4F-A67E-EAB83F75C2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38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background with many colored lines&#10;&#10;Description automatically generated">
            <a:extLst>
              <a:ext uri="{FF2B5EF4-FFF2-40B4-BE49-F238E27FC236}">
                <a16:creationId xmlns:a16="http://schemas.microsoft.com/office/drawing/2014/main" id="{20F6B17C-F60C-671A-BAAA-318785B8AD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0AD4E4-758F-9316-49AB-EC7A25186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965" y="3589176"/>
            <a:ext cx="12192000" cy="1019353"/>
          </a:xfrm>
        </p:spPr>
        <p:txBody>
          <a:bodyPr anchor="b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EE6A41-666B-F822-9D06-7B127E5CEB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8965" y="4608529"/>
            <a:ext cx="12192000" cy="432080"/>
          </a:xfrm>
        </p:spPr>
        <p:txBody>
          <a:bodyPr/>
          <a:lstStyle>
            <a:lvl1pPr marL="0" indent="0" algn="ctr">
              <a:buNone/>
              <a:defRPr sz="2400" b="0" i="0" spc="20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2469889-E616-074E-7664-44257258E0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7844" y="609126"/>
            <a:ext cx="2016312" cy="2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7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btitl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19B1899F-BC10-AB8C-78EC-AFF2AA754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D3504-9A01-1F55-972D-79B9CAFF4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56" y="1273215"/>
            <a:ext cx="10810754" cy="4317358"/>
          </a:xfrm>
        </p:spPr>
        <p:txBody>
          <a:bodyPr/>
          <a:lstStyle>
            <a:lvl1pPr>
              <a:lnSpc>
                <a:spcPct val="100000"/>
              </a:lnSpc>
              <a:defRPr sz="26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CD6FD4-4E09-3BC3-1A09-0F16DA170C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6055" y="682285"/>
            <a:ext cx="10810754" cy="440460"/>
          </a:xfrm>
        </p:spPr>
        <p:txBody>
          <a:bodyPr/>
          <a:lstStyle>
            <a:lvl1pPr marL="0" indent="0">
              <a:buNone/>
              <a:defRPr b="0" i="0" spc="20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CLICK TO EDIT SUBTITLE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FBE36A-5F59-5AA4-5CAC-2A5C77CE3175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9B1BDFA-34D4-EB9D-DA1C-F8F5028C83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218" y="6361112"/>
            <a:ext cx="10521688" cy="312738"/>
          </a:xfrm>
        </p:spPr>
        <p:txBody>
          <a:bodyPr>
            <a:noAutofit/>
          </a:bodyPr>
          <a:lstStyle>
            <a:lvl1pPr marL="0" indent="0">
              <a:buNone/>
              <a:defRPr sz="2000" b="0" i="1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St Andrews College Cambridge Partnership</a:t>
            </a:r>
          </a:p>
        </p:txBody>
      </p:sp>
    </p:spTree>
    <p:extLst>
      <p:ext uri="{BB962C8B-B14F-4D97-AF65-F5344CB8AC3E}">
        <p14:creationId xmlns:p14="http://schemas.microsoft.com/office/powerpoint/2010/main" val="10903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background with a x&#10;&#10;Description automatically generated">
            <a:extLst>
              <a:ext uri="{FF2B5EF4-FFF2-40B4-BE49-F238E27FC236}">
                <a16:creationId xmlns:a16="http://schemas.microsoft.com/office/drawing/2014/main" id="{738941FA-818B-7050-486C-FDDD08605F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D3504-9A01-1F55-972D-79B9CAFF4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56" y="1273215"/>
            <a:ext cx="10810754" cy="4317358"/>
          </a:xfrm>
        </p:spPr>
        <p:txBody>
          <a:bodyPr/>
          <a:lstStyle>
            <a:lvl1pPr>
              <a:lnSpc>
                <a:spcPct val="100000"/>
              </a:lnSpc>
              <a:defRPr sz="2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CD6FD4-4E09-3BC3-1A09-0F16DA170C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6055" y="682285"/>
            <a:ext cx="10810754" cy="440460"/>
          </a:xfrm>
        </p:spPr>
        <p:txBody>
          <a:bodyPr/>
          <a:lstStyle>
            <a:lvl1pPr marL="0" indent="0">
              <a:buNone/>
              <a:defRPr b="0" i="0" spc="20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CLICK TO EDIT SUBTITLE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09CB9C-582F-0900-649F-EB69507D0E6F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2DA5EB-536E-04D0-54D7-7734FDCA74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218" y="6361112"/>
            <a:ext cx="10521688" cy="312738"/>
          </a:xfrm>
        </p:spPr>
        <p:txBody>
          <a:bodyPr>
            <a:noAutofit/>
          </a:bodyPr>
          <a:lstStyle>
            <a:lvl1pPr marL="0" indent="0">
              <a:buNone/>
              <a:defRPr sz="2000" b="0" i="1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St Andrews College Cambridge Partnership</a:t>
            </a:r>
          </a:p>
        </p:txBody>
      </p:sp>
    </p:spTree>
    <p:extLst>
      <p:ext uri="{BB962C8B-B14F-4D97-AF65-F5344CB8AC3E}">
        <p14:creationId xmlns:p14="http://schemas.microsoft.com/office/powerpoint/2010/main" val="2328669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Conten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background with white lines&#10;&#10;Description automatically generated">
            <a:extLst>
              <a:ext uri="{FF2B5EF4-FFF2-40B4-BE49-F238E27FC236}">
                <a16:creationId xmlns:a16="http://schemas.microsoft.com/office/drawing/2014/main" id="{4F43948D-FEE1-DC67-37FD-0FA74FA237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D3504-9A01-1F55-972D-79B9CAFF4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56" y="1273215"/>
            <a:ext cx="4828470" cy="4317358"/>
          </a:xfrm>
        </p:spPr>
        <p:txBody>
          <a:bodyPr/>
          <a:lstStyle>
            <a:lvl1pPr>
              <a:lnSpc>
                <a:spcPct val="100000"/>
              </a:lnSpc>
              <a:defRPr sz="1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CD6FD4-4E09-3BC3-1A09-0F16DA170C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6055" y="682285"/>
            <a:ext cx="10810754" cy="440460"/>
          </a:xfrm>
        </p:spPr>
        <p:txBody>
          <a:bodyPr/>
          <a:lstStyle>
            <a:lvl1pPr marL="0" indent="0">
              <a:buNone/>
              <a:defRPr b="0" i="0" spc="20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CLICK TO EDIT SUBTITLE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22A2CE-46C6-6564-232B-7EE8D24A5C6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59436" y="1273215"/>
            <a:ext cx="4828470" cy="4317358"/>
          </a:xfrm>
        </p:spPr>
        <p:txBody>
          <a:bodyPr/>
          <a:lstStyle>
            <a:lvl1pPr>
              <a:lnSpc>
                <a:spcPct val="100000"/>
              </a:lnSpc>
              <a:defRPr sz="1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615F42-ABB8-DB16-17CB-A01BB3119E43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3B73344-F2F6-D366-DD42-71513FE050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218" y="6361112"/>
            <a:ext cx="10521688" cy="312738"/>
          </a:xfrm>
        </p:spPr>
        <p:txBody>
          <a:bodyPr>
            <a:noAutofit/>
          </a:bodyPr>
          <a:lstStyle>
            <a:lvl1pPr marL="0" indent="0">
              <a:buNone/>
              <a:defRPr sz="2000" b="0" i="1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St Andrews College Cambridge Partnership</a:t>
            </a:r>
          </a:p>
        </p:txBody>
      </p:sp>
    </p:spTree>
    <p:extLst>
      <p:ext uri="{BB962C8B-B14F-4D97-AF65-F5344CB8AC3E}">
        <p14:creationId xmlns:p14="http://schemas.microsoft.com/office/powerpoint/2010/main" val="1002934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D3504-9A01-1F55-972D-79B9CAFF4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56" y="1273215"/>
            <a:ext cx="4828470" cy="4317358"/>
          </a:xfrm>
        </p:spPr>
        <p:txBody>
          <a:bodyPr/>
          <a:lstStyle>
            <a:lvl1pPr>
              <a:lnSpc>
                <a:spcPct val="100000"/>
              </a:lnSpc>
              <a:defRPr sz="18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CD6FD4-4E09-3BC3-1A09-0F16DA170C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6055" y="682285"/>
            <a:ext cx="10810754" cy="440460"/>
          </a:xfrm>
        </p:spPr>
        <p:txBody>
          <a:bodyPr/>
          <a:lstStyle>
            <a:lvl1pPr marL="0" indent="0">
              <a:buNone/>
              <a:defRPr b="0" i="0" spc="20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CLICK TO EDIT SUBTITLE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22A2CE-46C6-6564-232B-7EE8D24A5C6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59436" y="1273215"/>
            <a:ext cx="4828470" cy="4317358"/>
          </a:xfrm>
        </p:spPr>
        <p:txBody>
          <a:bodyPr/>
          <a:lstStyle>
            <a:lvl1pPr>
              <a:lnSpc>
                <a:spcPct val="100000"/>
              </a:lnSpc>
              <a:defRPr sz="18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40D23E-2F4F-9CE0-1590-D7EE9F41B283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9CADD46-AEC0-2601-6078-796166E02A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218" y="6361112"/>
            <a:ext cx="10521688" cy="312738"/>
          </a:xfrm>
        </p:spPr>
        <p:txBody>
          <a:bodyPr>
            <a:noAutofit/>
          </a:bodyPr>
          <a:lstStyle>
            <a:lvl1pPr marL="0" indent="0">
              <a:buNone/>
              <a:defRPr sz="2000" b="0" i="1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St Andrews College Cambridge Partnership</a:t>
            </a:r>
          </a:p>
        </p:txBody>
      </p:sp>
    </p:spTree>
    <p:extLst>
      <p:ext uri="{BB962C8B-B14F-4D97-AF65-F5344CB8AC3E}">
        <p14:creationId xmlns:p14="http://schemas.microsoft.com/office/powerpoint/2010/main" val="524746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11CDE1D2-512A-F45F-1ACF-F51E833AA1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2247ED5-89EA-1161-F1D4-E672221F79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4071" y="1599962"/>
            <a:ext cx="2463858" cy="253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1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 with photo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D3504-9A01-1F55-972D-79B9CAFF4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56" y="632012"/>
            <a:ext cx="5548591" cy="4912937"/>
          </a:xfrm>
        </p:spPr>
        <p:txBody>
          <a:bodyPr/>
          <a:lstStyle>
            <a:lvl1pPr>
              <a:lnSpc>
                <a:spcPct val="100000"/>
              </a:lnSpc>
              <a:defRPr sz="2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A36E844-1F97-1CD1-8355-646145F9D6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43409" y="0"/>
            <a:ext cx="5548591" cy="61769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2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E917DB-D167-3109-44B8-8834656149F2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2943DF1-4AE2-969D-7AAA-8140C3C26A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218" y="6361112"/>
            <a:ext cx="10521688" cy="312738"/>
          </a:xfrm>
        </p:spPr>
        <p:txBody>
          <a:bodyPr>
            <a:noAutofit/>
          </a:bodyPr>
          <a:lstStyle>
            <a:lvl1pPr marL="0" indent="0">
              <a:buNone/>
              <a:defRPr sz="2000" b="0" i="1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St Andrews College Cambridge Partnership</a:t>
            </a:r>
          </a:p>
        </p:txBody>
      </p:sp>
    </p:spTree>
    <p:extLst>
      <p:ext uri="{BB962C8B-B14F-4D97-AF65-F5344CB8AC3E}">
        <p14:creationId xmlns:p14="http://schemas.microsoft.com/office/powerpoint/2010/main" val="16285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 with photo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440F9F-405D-1ECC-C35A-1F7A2D51BD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D3504-9A01-1F55-972D-79B9CAFF4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56" y="632012"/>
            <a:ext cx="6272968" cy="4912937"/>
          </a:xfrm>
        </p:spPr>
        <p:txBody>
          <a:bodyPr>
            <a:normAutofit/>
          </a:bodyPr>
          <a:lstStyle>
            <a:lvl1pPr>
              <a:defRPr sz="2600" b="0" i="0">
                <a:ln>
                  <a:noFill/>
                </a:ln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755C81-ECF1-7A2E-0462-29440C15B341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A148AD6-0301-3A57-0C30-C496C70381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218" y="6361112"/>
            <a:ext cx="10521688" cy="312738"/>
          </a:xfrm>
        </p:spPr>
        <p:txBody>
          <a:bodyPr>
            <a:noAutofit/>
          </a:bodyPr>
          <a:lstStyle>
            <a:lvl1pPr marL="0" indent="0">
              <a:buNone/>
              <a:defRPr sz="2000" b="0" i="1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St Andrews College Cambridge Partnership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A148055-CA02-BEDD-DF29-E0A0A82E02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02154" y="632012"/>
            <a:ext cx="4343400" cy="4912937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>
              <a:defRPr sz="2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pink circle&#10;&#10;Description automatically generated">
            <a:extLst>
              <a:ext uri="{FF2B5EF4-FFF2-40B4-BE49-F238E27FC236}">
                <a16:creationId xmlns:a16="http://schemas.microsoft.com/office/drawing/2014/main" id="{C1F9D46C-1E4F-F9EA-C683-023343AE86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1517"/>
          <a:stretch/>
        </p:blipFill>
        <p:spPr>
          <a:xfrm>
            <a:off x="1404094" y="0"/>
            <a:ext cx="10787906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D3504-9A01-1F55-972D-79B9CAFF4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56" y="632013"/>
            <a:ext cx="10810754" cy="4958560"/>
          </a:xfrm>
        </p:spPr>
        <p:txBody>
          <a:bodyPr/>
          <a:lstStyle>
            <a:lvl1pPr>
              <a:lnSpc>
                <a:spcPct val="100000"/>
              </a:lnSpc>
              <a:defRPr sz="2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3DE672-E1B3-33EF-8F3F-46CB0D609E94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1C00050-294A-4716-516E-86D3D7C1FF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218" y="6361112"/>
            <a:ext cx="10521688" cy="312738"/>
          </a:xfrm>
        </p:spPr>
        <p:txBody>
          <a:bodyPr>
            <a:noAutofit/>
          </a:bodyPr>
          <a:lstStyle>
            <a:lvl1pPr marL="0" indent="0">
              <a:buNone/>
              <a:defRPr sz="2000" b="0" i="1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St Andrews College Cambridge Partnership</a:t>
            </a:r>
          </a:p>
        </p:txBody>
      </p:sp>
    </p:spTree>
    <p:extLst>
      <p:ext uri="{BB962C8B-B14F-4D97-AF65-F5344CB8AC3E}">
        <p14:creationId xmlns:p14="http://schemas.microsoft.com/office/powerpoint/2010/main" val="382844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white lines&#10;&#10;Description automatically generated">
            <a:extLst>
              <a:ext uri="{FF2B5EF4-FFF2-40B4-BE49-F238E27FC236}">
                <a16:creationId xmlns:a16="http://schemas.microsoft.com/office/drawing/2014/main" id="{3C9E6DAE-E28D-6E0F-B4F6-FC05075D98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D3504-9A01-1F55-972D-79B9CAFF4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56" y="632013"/>
            <a:ext cx="10810754" cy="4958560"/>
          </a:xfrm>
        </p:spPr>
        <p:txBody>
          <a:bodyPr/>
          <a:lstStyle>
            <a:lvl1pPr>
              <a:lnSpc>
                <a:spcPct val="100000"/>
              </a:lnSpc>
              <a:defRPr sz="2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E70933-33C6-3C5F-C0D7-4044BF26D4ED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028005E0-12F3-5E42-A690-14C4A0524D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218" y="6361112"/>
            <a:ext cx="10521688" cy="312738"/>
          </a:xfrm>
        </p:spPr>
        <p:txBody>
          <a:bodyPr>
            <a:noAutofit/>
          </a:bodyPr>
          <a:lstStyle>
            <a:lvl1pPr marL="0" indent="0">
              <a:buNone/>
              <a:defRPr sz="2000" b="0" i="1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St Andrews College Cambridge Partnership</a:t>
            </a:r>
          </a:p>
        </p:txBody>
      </p:sp>
    </p:spTree>
    <p:extLst>
      <p:ext uri="{BB962C8B-B14F-4D97-AF65-F5344CB8AC3E}">
        <p14:creationId xmlns:p14="http://schemas.microsoft.com/office/powerpoint/2010/main" val="282489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with photo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lue circle&#10;&#10;Description automatically generated">
            <a:extLst>
              <a:ext uri="{FF2B5EF4-FFF2-40B4-BE49-F238E27FC236}">
                <a16:creationId xmlns:a16="http://schemas.microsoft.com/office/drawing/2014/main" id="{F6D42629-1AFD-E554-3E40-6DDC40AE21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D3504-9A01-1F55-972D-79B9CAFF4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56" y="1273215"/>
            <a:ext cx="6256218" cy="4271734"/>
          </a:xfrm>
        </p:spPr>
        <p:txBody>
          <a:bodyPr/>
          <a:lstStyle>
            <a:lvl1pPr>
              <a:lnSpc>
                <a:spcPct val="100000"/>
              </a:lnSpc>
              <a:defRPr sz="26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4DF31E-F5BA-9A72-6A98-BA526D45CBF8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028005E0-12F3-5E42-A690-14C4A0524D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218" y="6361112"/>
            <a:ext cx="10521688" cy="312738"/>
          </a:xfrm>
        </p:spPr>
        <p:txBody>
          <a:bodyPr>
            <a:noAutofit/>
          </a:bodyPr>
          <a:lstStyle>
            <a:lvl1pPr marL="0" indent="0">
              <a:buNone/>
              <a:defRPr sz="2000" b="0" i="1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St Andrews College Cambridge Partnership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CD6FD4-4E09-3BC3-1A09-0F16DA170C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6055" y="682285"/>
            <a:ext cx="6256218" cy="440460"/>
          </a:xfrm>
        </p:spPr>
        <p:txBody>
          <a:bodyPr/>
          <a:lstStyle>
            <a:lvl1pPr marL="0" indent="0">
              <a:buNone/>
              <a:defRPr b="0" i="0" spc="20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CLICK TO EDIT SUBTITLE</a:t>
            </a:r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3C4B4CEA-68F7-E089-9457-A62F85B539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02154" y="632012"/>
            <a:ext cx="4343400" cy="491293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2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78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with photo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background with white crosses&#10;&#10;Description automatically generated">
            <a:extLst>
              <a:ext uri="{FF2B5EF4-FFF2-40B4-BE49-F238E27FC236}">
                <a16:creationId xmlns:a16="http://schemas.microsoft.com/office/drawing/2014/main" id="{E40484CE-2441-F90C-31CD-753BDD45EF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D3504-9A01-1F55-972D-79B9CAFF4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56" y="1273215"/>
            <a:ext cx="6288302" cy="4271734"/>
          </a:xfrm>
        </p:spPr>
        <p:txBody>
          <a:bodyPr/>
          <a:lstStyle>
            <a:lvl1pPr>
              <a:lnSpc>
                <a:spcPct val="100000"/>
              </a:lnSpc>
              <a:defRPr sz="2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CD6FD4-4E09-3BC3-1A09-0F16DA170C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6055" y="682285"/>
            <a:ext cx="6288302" cy="440460"/>
          </a:xfrm>
        </p:spPr>
        <p:txBody>
          <a:bodyPr/>
          <a:lstStyle>
            <a:lvl1pPr marL="0" indent="0">
              <a:buNone/>
              <a:defRPr b="0" i="0" spc="20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CLICK TO EDIT SUBTITLE</a:t>
            </a:r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1AA8FA5A-001C-C195-8BA0-6702F44371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02154" y="632012"/>
            <a:ext cx="4343400" cy="4912937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>
              <a:defRPr sz="2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0CAEE6-ADB9-65F8-B59D-7C84539C63AE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DC05A27A-8909-CD16-AC9A-50A0E84433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218" y="6361112"/>
            <a:ext cx="10521688" cy="312738"/>
          </a:xfrm>
        </p:spPr>
        <p:txBody>
          <a:bodyPr>
            <a:noAutofit/>
          </a:bodyPr>
          <a:lstStyle>
            <a:lvl1pPr marL="0" indent="0">
              <a:buNone/>
              <a:defRPr sz="2000" b="0" i="1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St Andrews College Cambridge Partnership</a:t>
            </a:r>
          </a:p>
        </p:txBody>
      </p:sp>
    </p:spTree>
    <p:extLst>
      <p:ext uri="{BB962C8B-B14F-4D97-AF65-F5344CB8AC3E}">
        <p14:creationId xmlns:p14="http://schemas.microsoft.com/office/powerpoint/2010/main" val="352310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Subtitl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ellow circle with white lines&#10;&#10;Description automatically generated">
            <a:extLst>
              <a:ext uri="{FF2B5EF4-FFF2-40B4-BE49-F238E27FC236}">
                <a16:creationId xmlns:a16="http://schemas.microsoft.com/office/drawing/2014/main" id="{E03CE260-6D20-6829-4F1E-896FCA9573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D3504-9A01-1F55-972D-79B9CAFF4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56" y="1273215"/>
            <a:ext cx="10810754" cy="4317358"/>
          </a:xfrm>
        </p:spPr>
        <p:txBody>
          <a:bodyPr/>
          <a:lstStyle>
            <a:lvl1pPr>
              <a:lnSpc>
                <a:spcPct val="100000"/>
              </a:lnSpc>
              <a:defRPr sz="26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CD6FD4-4E09-3BC3-1A09-0F16DA170C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6055" y="682285"/>
            <a:ext cx="10810754" cy="440460"/>
          </a:xfrm>
        </p:spPr>
        <p:txBody>
          <a:bodyPr/>
          <a:lstStyle>
            <a:lvl1pPr marL="0" indent="0">
              <a:buNone/>
              <a:defRPr b="0" i="0" spc="20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CLICK TO EDIT SUBTITLE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7C2906-81CD-D5BE-F7C9-6C39C5A37DC2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FF9756A-F456-D29A-C970-3BA68C3A61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218" y="6361112"/>
            <a:ext cx="10521688" cy="312738"/>
          </a:xfrm>
        </p:spPr>
        <p:txBody>
          <a:bodyPr>
            <a:noAutofit/>
          </a:bodyPr>
          <a:lstStyle>
            <a:lvl1pPr marL="0" indent="0">
              <a:buNone/>
              <a:defRPr sz="2000" b="0" i="1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St Andrews College Cambridge Partnership</a:t>
            </a:r>
          </a:p>
        </p:txBody>
      </p:sp>
    </p:spTree>
    <p:extLst>
      <p:ext uri="{BB962C8B-B14F-4D97-AF65-F5344CB8AC3E}">
        <p14:creationId xmlns:p14="http://schemas.microsoft.com/office/powerpoint/2010/main" val="169901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titl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pink circle&#10;&#10;Description automatically generated">
            <a:extLst>
              <a:ext uri="{FF2B5EF4-FFF2-40B4-BE49-F238E27FC236}">
                <a16:creationId xmlns:a16="http://schemas.microsoft.com/office/drawing/2014/main" id="{8B8B19DA-8822-BC50-5157-320864C22A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D3504-9A01-1F55-972D-79B9CAFF4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56" y="1273215"/>
            <a:ext cx="10810754" cy="4317358"/>
          </a:xfrm>
        </p:spPr>
        <p:txBody>
          <a:bodyPr/>
          <a:lstStyle>
            <a:lvl1pPr>
              <a:lnSpc>
                <a:spcPct val="100000"/>
              </a:lnSpc>
              <a:defRPr sz="26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CD6FD4-4E09-3BC3-1A09-0F16DA170C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6055" y="682285"/>
            <a:ext cx="10810754" cy="440460"/>
          </a:xfrm>
        </p:spPr>
        <p:txBody>
          <a:bodyPr/>
          <a:lstStyle>
            <a:lvl1pPr marL="0" indent="0">
              <a:buNone/>
              <a:defRPr b="0" i="0" spc="20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CLICK TO EDIT SUBTITLE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9D4708-54A1-DC35-A17A-255689B8A19D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1A1574-5786-3F28-20BF-FB87A02987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218" y="6361112"/>
            <a:ext cx="10521688" cy="312738"/>
          </a:xfrm>
        </p:spPr>
        <p:txBody>
          <a:bodyPr>
            <a:noAutofit/>
          </a:bodyPr>
          <a:lstStyle>
            <a:lvl1pPr marL="0" indent="0">
              <a:buNone/>
              <a:defRPr sz="2000" b="0" i="1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St Andrews College Cambridge Partnership</a:t>
            </a:r>
          </a:p>
        </p:txBody>
      </p:sp>
    </p:spTree>
    <p:extLst>
      <p:ext uri="{BB962C8B-B14F-4D97-AF65-F5344CB8AC3E}">
        <p14:creationId xmlns:p14="http://schemas.microsoft.com/office/powerpoint/2010/main" val="156227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3E8C66-844E-D7BC-FCA9-8595B25E9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A3838-3554-DE97-8D7E-BE92DED0D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7BD6B-CEFB-07A1-5D60-717699609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217A5A-AF07-4C44-8B35-4E0F85EC4CD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77760-73B9-60F0-2D6E-021EF4F5B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C0D1B-EC8A-C0AD-F09E-2CFB17276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79598F-2465-E746-94E1-2039D776E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6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4" r:id="rId6"/>
    <p:sldLayoutId id="2147483667" r:id="rId7"/>
    <p:sldLayoutId id="2147483668" r:id="rId8"/>
    <p:sldLayoutId id="2147483670" r:id="rId9"/>
    <p:sldLayoutId id="2147483671" r:id="rId10"/>
    <p:sldLayoutId id="2147483669" r:id="rId11"/>
    <p:sldLayoutId id="2147483663" r:id="rId12"/>
    <p:sldLayoutId id="2147483666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53DF3-66D3-3814-7437-E538E1E477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Partnership Opportunities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138D39-8A4B-2407-9D40-FB8CA0804A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WAYNE MARSHALL - PRINCIPAL</a:t>
            </a:r>
          </a:p>
        </p:txBody>
      </p:sp>
    </p:spTree>
    <p:extLst>
      <p:ext uri="{BB962C8B-B14F-4D97-AF65-F5344CB8AC3E}">
        <p14:creationId xmlns:p14="http://schemas.microsoft.com/office/powerpoint/2010/main" val="2512802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DAB7B-E929-30CD-A478-C064D2F63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6C3ADF-7404-C012-6053-138818F2D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56" y="1273215"/>
            <a:ext cx="5740464" cy="4317358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 2</a:t>
            </a:r>
          </a:p>
          <a:p>
            <a:r>
              <a:rPr lang="en-US" dirty="0"/>
              <a:t>Based on 30 students</a:t>
            </a:r>
          </a:p>
          <a:p>
            <a:r>
              <a:rPr lang="en-US" dirty="0"/>
              <a:t>You would pay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£27,500</a:t>
            </a:r>
          </a:p>
          <a:p>
            <a:r>
              <a:rPr lang="en-US" dirty="0"/>
              <a:t>Your revenue would be approx.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£120,000 </a:t>
            </a:r>
            <a:r>
              <a:rPr lang="en-US" dirty="0"/>
              <a:t>(£4,000 per student per year)</a:t>
            </a:r>
          </a:p>
          <a:p>
            <a:r>
              <a:rPr lang="en-US" dirty="0"/>
              <a:t>Your gross profit before costs would be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£92,500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85DFCB-316E-1041-07A4-0A6F123A0A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 EXAMPLE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78D939-E18A-D3FE-F0BC-D8EBD0B2C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93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07877-2BB7-AE57-868B-F0AACEC4A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2C0B3E-2CE2-F06E-0BD1-B12895864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 2</a:t>
            </a:r>
          </a:p>
          <a:p>
            <a:r>
              <a:rPr lang="en-US" dirty="0"/>
              <a:t>Based on 45 students</a:t>
            </a:r>
          </a:p>
          <a:p>
            <a:r>
              <a:rPr lang="en-US" dirty="0"/>
              <a:t>You would pay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£38,750</a:t>
            </a:r>
          </a:p>
          <a:p>
            <a:r>
              <a:rPr lang="en-US" dirty="0"/>
              <a:t>Your revenue would be approx.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£180,000 </a:t>
            </a:r>
            <a:r>
              <a:rPr lang="en-US" dirty="0"/>
              <a:t>(£4,000 per student per year)</a:t>
            </a:r>
          </a:p>
          <a:p>
            <a:r>
              <a:rPr lang="en-US" dirty="0"/>
              <a:t>Your gross profit before costs would be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£141,250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22DE65-9029-4FE1-3BE8-5469E3D54B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15CF10-31EA-F8A6-388F-25BF17A426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 EXAMPLE</a:t>
            </a:r>
          </a:p>
        </p:txBody>
      </p:sp>
    </p:spTree>
    <p:extLst>
      <p:ext uri="{BB962C8B-B14F-4D97-AF65-F5344CB8AC3E}">
        <p14:creationId xmlns:p14="http://schemas.microsoft.com/office/powerpoint/2010/main" val="960780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C5C1A8-BFDB-FBFC-121F-4B06DDCFD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56" y="1273215"/>
            <a:ext cx="7454964" cy="4317358"/>
          </a:xfrm>
        </p:spPr>
        <p:txBody>
          <a:bodyPr>
            <a:normAutofit/>
          </a:bodyPr>
          <a:lstStyle/>
          <a:p>
            <a:r>
              <a:rPr lang="en-US" dirty="0"/>
              <a:t>It gives your students a UK foundation education without leaving Albania</a:t>
            </a:r>
          </a:p>
          <a:p>
            <a:r>
              <a:rPr lang="en-US" dirty="0"/>
              <a:t>The costs are not restrictive based on UK prices (approx.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£42,000</a:t>
            </a:r>
            <a:r>
              <a:rPr lang="en-US" dirty="0"/>
              <a:t>)</a:t>
            </a:r>
          </a:p>
          <a:p>
            <a:r>
              <a:rPr lang="en-US" dirty="0"/>
              <a:t>It enables students to progress to top UK universities</a:t>
            </a:r>
          </a:p>
          <a:p>
            <a:r>
              <a:rPr lang="en-US" dirty="0"/>
              <a:t>Parents can use the cost of the foundation education in Albania to supplement UK university education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138D94-97FE-6DE3-B738-50BD372399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ADVANTAGES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B8680C-42E4-A356-51B7-1C68F15991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09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7D0F24-4844-BF22-2D26-F6D16E969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56" y="1273215"/>
            <a:ext cx="7660704" cy="4317358"/>
          </a:xfrm>
        </p:spPr>
        <p:txBody>
          <a:bodyPr>
            <a:normAutofit/>
          </a:bodyPr>
          <a:lstStyle/>
          <a:p>
            <a:r>
              <a:rPr lang="en-US" dirty="0"/>
              <a:t>We currently have a partner in Abuja who are in their 7</a:t>
            </a:r>
            <a:r>
              <a:rPr lang="en-US" baseline="30000" dirty="0"/>
              <a:t>th</a:t>
            </a:r>
            <a:r>
              <a:rPr lang="en-US" dirty="0"/>
              <a:t> year of operations. They have 115 students this year, this has grown from 15 students in their first year</a:t>
            </a:r>
          </a:p>
          <a:p>
            <a:r>
              <a:rPr lang="en-US" dirty="0"/>
              <a:t>We are looking for partners in the Albania and surrounding countries to grow and enhance the brand</a:t>
            </a:r>
          </a:p>
          <a:p>
            <a:r>
              <a:rPr lang="en-US" dirty="0"/>
              <a:t>We do not want to flood the market with the offering, but we need to seek partners who show the same integrity, ambition and student care as we do.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EB8FF4-216E-080F-B057-298DA76D99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PARTNERSHIP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E4E6B7-5E91-FE21-B9AA-84F32F21F3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05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595380C-BAE6-A359-D5A0-8F33301F0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University of Leeds UK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University of Birmingham UK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Aston University UK 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University of Sussex UK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University of Bradford UK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University of Sheffield UK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Coventry University UK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University of Calgary Canada 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Nottingham Trent University UK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University of Leicester UK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University of Nottingham UK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B0867E-7554-E80B-4BF8-2FB1399D8A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UNIVERSITY DESTINATIONS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5D3FFBF-1185-AF8F-994D-4FBAAA5EDDC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72303" y="1273215"/>
            <a:ext cx="6444506" cy="431735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University of Surrey UK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University of Brighton UK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Swansea University UK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Massachusetts College of Pharmacy and Health Sciences US</a:t>
            </a:r>
          </a:p>
          <a:p>
            <a:pPr marL="0" indent="0" algn="just">
              <a:buNone/>
            </a:pPr>
            <a:r>
              <a:rPr lang="en-US" sz="1800" dirty="0" err="1">
                <a:latin typeface="GT Walsheim Pro"/>
              </a:rPr>
              <a:t>Rajeeu</a:t>
            </a:r>
            <a:r>
              <a:rPr lang="en-US" sz="1800" dirty="0">
                <a:latin typeface="GT Walsheim Pro"/>
              </a:rPr>
              <a:t> Gandhi Flying School New Delhi India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Nigeria College of Aviation Technology Zaria Nigeria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Leeds Beckett University UK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University of East Anglia UK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University of Kent UK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University of Reading UK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University of Huddersfield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650531-2E6A-5A89-AA58-A3FD46D4FA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74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9F4E6-62FB-30C8-6DC1-20CBCFD11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DEAF4D-8F38-FB03-81A3-4809DC343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Birmingham City University UK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University of Salford UK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Loughborough of University UK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Bournemouth University UK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University of Portsmouth UK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University of the West of England UK 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De Montfort University UK 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University of Middlesex Dubai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University of Liverpool UK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University of Leeds UK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University of Surrey UK</a:t>
            </a:r>
            <a:endParaRPr lang="en-US" sz="2000" dirty="0">
              <a:latin typeface="GT Walsheim Pro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EE648-4D85-8EF2-3106-7E0B5FDA86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UNIVERSITY DESTINATIONS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196B29C-DB0B-EDCF-803A-FC9CF625AD7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77519" y="1273215"/>
            <a:ext cx="4828470" cy="431735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Herriot Watt University Dubai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UK College of Business Dubai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Cardiff Metropolitan University UK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Nile University Nigeria 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University of Strathclyde UK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University of South Carolina US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Newcastle University UK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University of Birmingham UK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University of Dundee UK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University of Debrecen Hungary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University of Algoma Canada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8587B0-AA98-D0EA-BC93-514CA45F71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24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CD3E9-DFD8-CB92-CED0-E2E5D33DE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98754F-BB71-011F-849E-1682FBEA4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Brunel University London UK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Buckinghamshire New University UK</a:t>
            </a:r>
          </a:p>
          <a:p>
            <a:pPr marL="0" indent="0" algn="just">
              <a:buNone/>
            </a:pPr>
            <a:r>
              <a:rPr lang="en-US" sz="1800" spc="-20" dirty="0">
                <a:latin typeface="GT Walsheim Pro"/>
              </a:rPr>
              <a:t>University of Reading UK, Royal Holloway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University of London UK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University of Surrey UK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University of Hull UK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University of Greenwich UK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University of Central Missouri UK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University of Bedfordshire UK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University of Essex UK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University of Gloucestershire UK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6B0ED40-D327-A04A-3733-480C75FF66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UNIVERSITY DESTINATIONS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3CD8304-3379-9873-4738-6DCC8CB9E81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72303" y="1273215"/>
            <a:ext cx="4828470" cy="431735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University of Glasgow UK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University of Kent UK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University of Southampton UK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Keele University UK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University of Sunderland UK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St. George's University Grenada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Teesside University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National College of Ireland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Kingston University UK,</a:t>
            </a:r>
          </a:p>
          <a:p>
            <a:pPr marL="0" indent="0" algn="just">
              <a:buNone/>
            </a:pPr>
            <a:r>
              <a:rPr lang="en-US" sz="1800" dirty="0">
                <a:latin typeface="GT Walsheim Pro"/>
              </a:rPr>
              <a:t>London South Bank University UK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225455-91C6-4309-2DE1-06F99FE4B1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46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330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035F687-A44E-BB15-F75D-A3F33656D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57" y="1068480"/>
            <a:ext cx="4966082" cy="4040001"/>
          </a:xfrm>
        </p:spPr>
        <p:txBody>
          <a:bodyPr>
            <a:normAutofit/>
          </a:bodyPr>
          <a:lstStyle/>
          <a:p>
            <a:r>
              <a:rPr lang="en-US" dirty="0"/>
              <a:t>The College was established in 1976 – the oldest tutorial college in Cambridge</a:t>
            </a:r>
          </a:p>
          <a:p>
            <a:r>
              <a:rPr lang="en-US" dirty="0"/>
              <a:t>We limit the number of students in the College to 200</a:t>
            </a:r>
          </a:p>
          <a:p>
            <a:r>
              <a:rPr lang="en-US" dirty="0"/>
              <a:t>Located in the heart of Cambridge</a:t>
            </a:r>
          </a:p>
          <a:p>
            <a:r>
              <a:rPr lang="en-US" dirty="0"/>
              <a:t>78% of our Foundation course students </a:t>
            </a:r>
            <a:r>
              <a:rPr lang="en-US" dirty="0" err="1"/>
              <a:t>progessed</a:t>
            </a:r>
            <a:r>
              <a:rPr lang="en-US" dirty="0"/>
              <a:t> to a UK top 20 University</a:t>
            </a:r>
          </a:p>
        </p:txBody>
      </p:sp>
      <p:pic>
        <p:nvPicPr>
          <p:cNvPr id="21" name="Picture Placeholder 20" descr="A row of brick buildings&#10;&#10;Description automatically generated">
            <a:extLst>
              <a:ext uri="{FF2B5EF4-FFF2-40B4-BE49-F238E27FC236}">
                <a16:creationId xmlns:a16="http://schemas.microsoft.com/office/drawing/2014/main" id="{E948CC06-6943-AC3D-74A0-534D35ECC0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0059" r="20059"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2B7478-616A-7740-64DF-27EF5C1718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FD9D611-B513-0C11-1270-BD38FCB0C5E3}"/>
              </a:ext>
            </a:extLst>
          </p:cNvPr>
          <p:cNvSpPr/>
          <p:nvPr/>
        </p:nvSpPr>
        <p:spPr>
          <a:xfrm>
            <a:off x="5442246" y="-1462462"/>
            <a:ext cx="3545409" cy="3545409"/>
          </a:xfrm>
          <a:prstGeom prst="ellipse">
            <a:avLst/>
          </a:prstGeom>
          <a:solidFill>
            <a:srgbClr val="D8EAD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C5D0B4-C269-4A16-0086-CE0789583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971" y="-3806689"/>
            <a:ext cx="6039935" cy="636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4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87E98F-6D94-426C-DF92-F182C1119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56" y="802104"/>
            <a:ext cx="8756921" cy="4644089"/>
          </a:xfrm>
        </p:spPr>
        <p:txBody>
          <a:bodyPr/>
          <a:lstStyle/>
          <a:p>
            <a:r>
              <a:rPr lang="en-US" dirty="0"/>
              <a:t>The foundation program has been running since 1996.</a:t>
            </a:r>
          </a:p>
          <a:p>
            <a:r>
              <a:rPr lang="en-US" dirty="0"/>
              <a:t>It offers Humanities, Science and Art based courses running from September to June and January to June each year.</a:t>
            </a:r>
          </a:p>
          <a:p>
            <a:r>
              <a:rPr lang="en-US" dirty="0"/>
              <a:t>Students are able to progress to top universities (except G5 from the course).</a:t>
            </a:r>
          </a:p>
          <a:p>
            <a:r>
              <a:rPr lang="en-US" dirty="0"/>
              <a:t>The course runs at the same Regulated Qualifications Framework (RQF) level as A levels and is therefore the steppingstone to Universities in the same way that A levels are.</a:t>
            </a:r>
          </a:p>
          <a:p>
            <a:r>
              <a:rPr lang="en-US" dirty="0"/>
              <a:t>The course has the same number of hours for the September start as it does for the January start.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46A3AA-8FD2-2C90-94FD-1692F721BF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88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335C2E-E39A-F699-7AB7-6593C3007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56" y="1273215"/>
            <a:ext cx="9777646" cy="431735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course specifications</a:t>
            </a:r>
          </a:p>
          <a:p>
            <a:r>
              <a:rPr lang="en-US" dirty="0"/>
              <a:t>Assistance with recruitment where applicable</a:t>
            </a:r>
          </a:p>
          <a:p>
            <a:r>
              <a:rPr lang="en-US" dirty="0"/>
              <a:t>Work with the teachers with CPD and advice</a:t>
            </a:r>
          </a:p>
          <a:p>
            <a:r>
              <a:rPr lang="en-US" dirty="0"/>
              <a:t>Visit the college in November/ December and Jaune/ July each year</a:t>
            </a:r>
          </a:p>
          <a:p>
            <a:r>
              <a:rPr lang="en-US" dirty="0"/>
              <a:t>Provide the exams scrips and mark the scripts and then pass over the results with leaning CPD for the teachers</a:t>
            </a:r>
          </a:p>
          <a:p>
            <a:r>
              <a:rPr lang="en-US" dirty="0"/>
              <a:t>Help with UCAS and university placement in the UK and beyond</a:t>
            </a:r>
          </a:p>
          <a:p>
            <a:r>
              <a:rPr lang="en-US" dirty="0"/>
              <a:t>A full list of policies and procedures for the course and its offerings</a:t>
            </a:r>
          </a:p>
          <a:p>
            <a:r>
              <a:rPr lang="en-US" dirty="0"/>
              <a:t>Teacher guidance via Zoom, email and visits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A58D08-FA21-4E2B-AE62-3E90219851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COLLEGE WILL PROVIDE: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4C8481-F926-3A31-A73B-6FA205E075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11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B2FF1F-C06C-4FBF-1A7C-5441EABA0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56" y="1273215"/>
            <a:ext cx="5389944" cy="431735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college will provide the following support learning:</a:t>
            </a:r>
          </a:p>
          <a:p>
            <a:r>
              <a:rPr lang="en-US" dirty="0"/>
              <a:t>A course specification</a:t>
            </a:r>
          </a:p>
          <a:p>
            <a:r>
              <a:rPr lang="en-US" dirty="0"/>
              <a:t>A handbook to assist with understanding and learning</a:t>
            </a:r>
          </a:p>
          <a:p>
            <a:r>
              <a:rPr lang="en-US" dirty="0"/>
              <a:t>A list of texts to be used for each level of IELTS being taught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170D0C-DFC2-3081-1A02-2CDB57B9D8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IELTS: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8EF08-E6FD-AF3B-F356-F6C75ED79F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63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1835E3-4549-F92B-0A49-0C6A8E029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56" y="1273215"/>
            <a:ext cx="5837619" cy="4271734"/>
          </a:xfrm>
        </p:spPr>
        <p:txBody>
          <a:bodyPr>
            <a:normAutofit/>
          </a:bodyPr>
          <a:lstStyle/>
          <a:p>
            <a:r>
              <a:rPr lang="en-US" dirty="0"/>
              <a:t>A report after each exam session for the teachers and students to take on board in preparation for the following series</a:t>
            </a:r>
          </a:p>
          <a:p>
            <a:r>
              <a:rPr lang="en-US" dirty="0"/>
              <a:t>Student recruitment guidance</a:t>
            </a:r>
          </a:p>
          <a:p>
            <a:r>
              <a:rPr lang="en-US" dirty="0"/>
              <a:t>A formal review at the end of each academic year</a:t>
            </a:r>
          </a:p>
          <a:p>
            <a:r>
              <a:rPr lang="en-US" dirty="0"/>
              <a:t>Assistance with university placement </a:t>
            </a:r>
            <a:br>
              <a:rPr lang="en-US" dirty="0"/>
            </a:br>
            <a:r>
              <a:rPr lang="en-US" dirty="0"/>
              <a:t>of students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FEAC68-9DFA-0A2F-0BAF-FD4C5E2339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COLLEGE WILL PROVIDE: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151E4-B055-4188-0FD7-CEF0AEED31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45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EC3827-B0B7-92A7-2592-27E869E47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Will provide guidance and support for recruitment of staff, marketing of students and a link with St Andrews</a:t>
            </a:r>
          </a:p>
          <a:p>
            <a:r>
              <a:rPr lang="en-US" dirty="0"/>
              <a:t>They will through their key staff offer academic guidance for the foundation courses and UCAS applications</a:t>
            </a:r>
          </a:p>
          <a:p>
            <a:r>
              <a:rPr lang="en-US" dirty="0"/>
              <a:t>They will support our partners with insight and understanding of the UK education system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6A943F-BACF-E552-5AB3-7675A4B7F2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C5F275-9EE3-EC32-340E-0AEE14376D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6054" y="682285"/>
            <a:ext cx="6494845" cy="44046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 COUNTRY SUPPORT:</a:t>
            </a:r>
            <a:r>
              <a:rPr lang="en-US" sz="1900" spc="0" dirty="0">
                <a:solidFill>
                  <a:schemeClr val="accent2"/>
                </a:solidFill>
              </a:rPr>
              <a:t> </a:t>
            </a:r>
            <a:r>
              <a:rPr lang="en-US" sz="2600" b="1" i="1" spc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(Agim </a:t>
            </a:r>
            <a:r>
              <a:rPr lang="en-US" sz="2600" b="1" i="1" spc="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Neziri</a:t>
            </a:r>
            <a:r>
              <a:rPr lang="en-US" sz="2600" b="1" i="1" spc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600" b="1" i="1" spc="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Intereducation</a:t>
            </a:r>
            <a:r>
              <a:rPr lang="en-US" sz="2600" b="1" i="1" spc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Ltd)</a:t>
            </a:r>
          </a:p>
        </p:txBody>
      </p:sp>
    </p:spTree>
    <p:extLst>
      <p:ext uri="{BB962C8B-B14F-4D97-AF65-F5344CB8AC3E}">
        <p14:creationId xmlns:p14="http://schemas.microsoft.com/office/powerpoint/2010/main" val="2666861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331187-8325-D7F9-57AE-20579BA24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56" y="1273215"/>
            <a:ext cx="5946204" cy="4317358"/>
          </a:xfrm>
        </p:spPr>
        <p:txBody>
          <a:bodyPr/>
          <a:lstStyle/>
          <a:p>
            <a:r>
              <a:rPr lang="en-US" dirty="0"/>
              <a:t>A one-off franchise fee of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£20,000</a:t>
            </a:r>
          </a:p>
          <a:p>
            <a:r>
              <a:rPr lang="en-US" dirty="0"/>
              <a:t>An annual admin fee of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£5,000</a:t>
            </a:r>
          </a:p>
          <a:p>
            <a:r>
              <a:rPr lang="en-US" dirty="0"/>
              <a:t>Student fee of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£750 </a:t>
            </a:r>
            <a:r>
              <a:rPr lang="en-US" dirty="0"/>
              <a:t>per student per course (annual review) for examinations and logistics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34BA46-84B8-5F33-AD6D-39A30A6F4C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COSTS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2003D7-F51D-6070-EA2D-2AB2FCA60E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75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F3D630-6C4E-0A8D-95F8-CA39C621A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56" y="1273215"/>
            <a:ext cx="5671884" cy="4317358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 1</a:t>
            </a:r>
          </a:p>
          <a:p>
            <a:r>
              <a:rPr lang="en-US" dirty="0"/>
              <a:t>Based on 15 students</a:t>
            </a:r>
          </a:p>
          <a:p>
            <a:r>
              <a:rPr lang="en-US" dirty="0"/>
              <a:t>You would pay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£36,250</a:t>
            </a:r>
          </a:p>
          <a:p>
            <a:r>
              <a:rPr lang="en-US" dirty="0"/>
              <a:t>Your revenue would be approx.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£60,000 </a:t>
            </a:r>
            <a:r>
              <a:rPr lang="en-US" dirty="0"/>
              <a:t>(£4,000 per student per year)</a:t>
            </a:r>
          </a:p>
          <a:p>
            <a:r>
              <a:rPr lang="en-US" dirty="0"/>
              <a:t>Your gross profit before costs would be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£23,759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D5F3DB-7977-4731-A650-7BD7AD6E51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 EXAMPLE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D26744-F011-BF97-0689-B000A8E86C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70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506986"/>
      </a:dk2>
      <a:lt2>
        <a:srgbClr val="E2758E"/>
      </a:lt2>
      <a:accent1>
        <a:srgbClr val="FCE385"/>
      </a:accent1>
      <a:accent2>
        <a:srgbClr val="91A8C3"/>
      </a:accent2>
      <a:accent3>
        <a:srgbClr val="65A868"/>
      </a:accent3>
      <a:accent4>
        <a:srgbClr val="7C8EA5"/>
      </a:accent4>
      <a:accent5>
        <a:srgbClr val="E897AB"/>
      </a:accent5>
      <a:accent6>
        <a:srgbClr val="FDEAA2"/>
      </a:accent6>
      <a:hlink>
        <a:srgbClr val="ABBDD3"/>
      </a:hlink>
      <a:folHlink>
        <a:srgbClr val="8BBE8E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936</Words>
  <Application>Microsoft Office PowerPoint</Application>
  <PresentationFormat>Widescreen</PresentationFormat>
  <Paragraphs>135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GT Walsheim Pro</vt:lpstr>
      <vt:lpstr>Office Theme</vt:lpstr>
      <vt:lpstr>Partnership Opportunities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Phebe Dwyer</dc:creator>
  <cp:lastModifiedBy>Wayne Marshall</cp:lastModifiedBy>
  <cp:revision>4</cp:revision>
  <dcterms:created xsi:type="dcterms:W3CDTF">2024-10-21T08:08:35Z</dcterms:created>
  <dcterms:modified xsi:type="dcterms:W3CDTF">2024-11-20T10:11:57Z</dcterms:modified>
</cp:coreProperties>
</file>